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0" r:id="rId1"/>
  </p:sldMasterIdLst>
  <p:notesMasterIdLst>
    <p:notesMasterId r:id="rId14"/>
  </p:notesMasterIdLst>
  <p:sldIdLst>
    <p:sldId id="256" r:id="rId2"/>
    <p:sldId id="269" r:id="rId3"/>
    <p:sldId id="257" r:id="rId4"/>
    <p:sldId id="262" r:id="rId5"/>
    <p:sldId id="259" r:id="rId6"/>
    <p:sldId id="261" r:id="rId7"/>
    <p:sldId id="263" r:id="rId8"/>
    <p:sldId id="267" r:id="rId9"/>
    <p:sldId id="264" r:id="rId10"/>
    <p:sldId id="26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B982E-5B68-44AD-A0CB-BE8B68499499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28B4F-58DC-41A5-822C-A07426C3D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28B4F-58DC-41A5-822C-A07426C3D48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76B5-8129-4C61-B76D-A5F13DFE3875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6BD70C9-771B-47AC-A657-69E87D60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2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76B5-8129-4C61-B76D-A5F13DFE3875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6BD70C9-771B-47AC-A657-69E87D60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07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76B5-8129-4C61-B76D-A5F13DFE3875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6BD70C9-771B-47AC-A657-69E87D60FD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1860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76B5-8129-4C61-B76D-A5F13DFE3875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6BD70C9-771B-47AC-A657-69E87D60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990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76B5-8129-4C61-B76D-A5F13DFE3875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6BD70C9-771B-47AC-A657-69E87D60FD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9212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76B5-8129-4C61-B76D-A5F13DFE3875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6BD70C9-771B-47AC-A657-69E87D60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71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76B5-8129-4C61-B76D-A5F13DFE3875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70C9-771B-47AC-A657-69E87D60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72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76B5-8129-4C61-B76D-A5F13DFE3875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70C9-771B-47AC-A657-69E87D60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9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76B5-8129-4C61-B76D-A5F13DFE3875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70C9-771B-47AC-A657-69E87D60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3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76B5-8129-4C61-B76D-A5F13DFE3875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6BD70C9-771B-47AC-A657-69E87D60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7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76B5-8129-4C61-B76D-A5F13DFE3875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6BD70C9-771B-47AC-A657-69E87D60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9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76B5-8129-4C61-B76D-A5F13DFE3875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6BD70C9-771B-47AC-A657-69E87D60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60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76B5-8129-4C61-B76D-A5F13DFE3875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70C9-771B-47AC-A657-69E87D60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80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76B5-8129-4C61-B76D-A5F13DFE3875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70C9-771B-47AC-A657-69E87D60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5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76B5-8129-4C61-B76D-A5F13DFE3875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70C9-771B-47AC-A657-69E87D60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16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76B5-8129-4C61-B76D-A5F13DFE3875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6BD70C9-771B-47AC-A657-69E87D60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5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476B5-8129-4C61-B76D-A5F13DFE3875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6BD70C9-771B-47AC-A657-69E87D60F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2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764704"/>
            <a:ext cx="7270576" cy="237626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b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«Место»</a:t>
            </a:r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ÐÐ°ÑÑÐ¸Ð½ÐºÐ¸ Ð¿Ð¾ Ð·Ð°Ð¿ÑÐ¾ÑÑ ÐºÐ°ÑÑÐ¸Ð½ÐºÐ¸ Ð´Ð»Ñ Ð¸Ð³Ñ Ñ Ð±Ð»Ð¾ÐºÐ°Ð¼Ð¸ Ð´ÑÐµÐ½ÐµÑ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24944"/>
            <a:ext cx="5544616" cy="3484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Расставь товар на полки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закодированной схеме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5920" y="1196752"/>
            <a:ext cx="7498080" cy="5051648"/>
          </a:xfrm>
        </p:spPr>
        <p:txBody>
          <a:bodyPr/>
          <a:lstStyle/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полка: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полка: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71598"/>
              </p:ext>
            </p:extLst>
          </p:nvPr>
        </p:nvGraphicFramePr>
        <p:xfrm>
          <a:off x="1645920" y="2534332"/>
          <a:ext cx="6072336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8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5656" y="2636912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полка: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503294"/>
              </p:ext>
            </p:extLst>
          </p:nvPr>
        </p:nvGraphicFramePr>
        <p:xfrm>
          <a:off x="1645920" y="3871459"/>
          <a:ext cx="6072336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8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166142"/>
              </p:ext>
            </p:extLst>
          </p:nvPr>
        </p:nvGraphicFramePr>
        <p:xfrm>
          <a:off x="1645920" y="5337212"/>
          <a:ext cx="6072336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8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Рисунок 13" descr="ÐÐ³ÑÐ° &quot;ÐÐ°ÑÐµÐ»Ð¸ Ð´Ð¾Ð¼Ð¸Ðº!&quot; (ÐÐ»Ð¾ÐºÐ¸ ÐÑÐµÐ½ÐµÑÐ°) - ÐÐ»Ñ Ð²Ð°Ñ, ÐºÐ¾Ð»Ð»ÐµÐ³Ð¸ - ÐÐ¾"/>
          <p:cNvPicPr/>
          <p:nvPr/>
        </p:nvPicPr>
        <p:blipFill>
          <a:blip r:embed="rId2" cstate="print"/>
          <a:srcRect l="28381" t="55103" r="53340" b="32877"/>
          <a:stretch>
            <a:fillRect/>
          </a:stretch>
        </p:blipFill>
        <p:spPr bwMode="auto">
          <a:xfrm>
            <a:off x="2146600" y="2580848"/>
            <a:ext cx="576064" cy="57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ÐÐ³ÑÐ° &quot;ÐÐ°ÑÐµÐ»Ð¸ Ð´Ð¾Ð¼Ð¸Ðº!&quot; (ÐÐ»Ð¾ÐºÐ¸ ÐÑÐµÐ½ÐµÑÐ°) - ÐÐ»Ñ Ð²Ð°Ñ, ÐºÐ¾Ð»Ð»ÐµÐ³Ð¸ - ÐÐ¾"/>
          <p:cNvPicPr/>
          <p:nvPr/>
        </p:nvPicPr>
        <p:blipFill>
          <a:blip r:embed="rId2" cstate="print"/>
          <a:srcRect l="12507" t="59072" r="73864" b="31516"/>
          <a:stretch>
            <a:fillRect/>
          </a:stretch>
        </p:blipFill>
        <p:spPr bwMode="auto">
          <a:xfrm>
            <a:off x="3567905" y="2525265"/>
            <a:ext cx="648072" cy="53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ÐÐ³ÑÐ° &quot;ÐÐ°ÑÐµÐ»Ð¸ Ð´Ð¾Ð¼Ð¸Ðº!&quot; (ÐÐ»Ð¾ÐºÐ¸ ÐÑÐµÐ½ÐµÑÐ°) - ÐÐ»Ñ Ð²Ð°Ñ, ÐºÐ¾Ð»Ð»ÐµÐ³Ð¸ - ÐÐ¾"/>
          <p:cNvPicPr/>
          <p:nvPr/>
        </p:nvPicPr>
        <p:blipFill>
          <a:blip r:embed="rId2" cstate="print"/>
          <a:srcRect l="15878" t="16328" r="76420" b="71525"/>
          <a:stretch>
            <a:fillRect/>
          </a:stretch>
        </p:blipFill>
        <p:spPr bwMode="auto">
          <a:xfrm>
            <a:off x="5251888" y="2580848"/>
            <a:ext cx="216024" cy="58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ÐÐ³ÑÐ° &quot;ÐÐ°ÑÐµÐ»Ð¸ Ð´Ð¾Ð¼Ð¸Ðº!&quot; (ÐÐ»Ð¾ÐºÐ¸ ÐÑÐµÐ½ÐµÑÐ°) - ÐÐ»Ñ Ð²Ð°Ñ, ÐºÐ¾Ð»Ð»ÐµÐ³Ð¸ - ÐÐ¾"/>
          <p:cNvPicPr/>
          <p:nvPr/>
        </p:nvPicPr>
        <p:blipFill>
          <a:blip r:embed="rId2" cstate="print"/>
          <a:srcRect l="69267" t="70862" r="14538" b="19160"/>
          <a:stretch>
            <a:fillRect/>
          </a:stretch>
        </p:blipFill>
        <p:spPr bwMode="auto">
          <a:xfrm>
            <a:off x="6566565" y="2557259"/>
            <a:ext cx="697037" cy="49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ÐÐ³ÑÐ° &quot;ÐÐ°ÑÐµÐ»Ð¸ Ð´Ð¾Ð¼Ð¸Ðº!&quot; (ÐÐ»Ð¾ÐºÐ¸ ÐÑÐµÐ½ÐµÑÐ°) - ÐÐ»Ñ Ð²Ð°Ñ, ÐºÐ¾Ð»Ð»ÐµÐ³Ð¸ - ÐÐ¾"/>
          <p:cNvPicPr/>
          <p:nvPr/>
        </p:nvPicPr>
        <p:blipFill>
          <a:blip r:embed="rId2" cstate="print"/>
          <a:srcRect l="66222" t="43537" r="15339" b="43423"/>
          <a:stretch>
            <a:fillRect/>
          </a:stretch>
        </p:blipFill>
        <p:spPr bwMode="auto">
          <a:xfrm>
            <a:off x="2052776" y="3938587"/>
            <a:ext cx="648072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ÐÐ³ÑÐ° &quot;ÐÐ°ÑÐµÐ»Ð¸ Ð´Ð¾Ð¼Ð¸Ðº!&quot; (ÐÐ»Ð¾ÐºÐ¸ ÐÑÐµÐ½ÐµÑÐ°) - ÐÐ»Ñ Ð²Ð°Ñ, ÐºÐ¾Ð»Ð»ÐµÐ³Ð¸ - ÐÐ¾"/>
          <p:cNvPicPr/>
          <p:nvPr/>
        </p:nvPicPr>
        <p:blipFill>
          <a:blip r:embed="rId2" cstate="print"/>
          <a:srcRect l="69429" t="61453" r="17904" b="32877"/>
          <a:stretch>
            <a:fillRect/>
          </a:stretch>
        </p:blipFill>
        <p:spPr bwMode="auto">
          <a:xfrm>
            <a:off x="3720534" y="3998836"/>
            <a:ext cx="648072" cy="40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ÐÐ³ÑÐ° &quot;ÐÐ°ÑÐµÐ»Ð¸ Ð´Ð¾Ð¼Ð¸Ðº!&quot; (ÐÐ»Ð¾ÐºÐ¸ ÐÑÐµÐ½ÐµÑÐ°) - ÐÐ»Ñ Ð²Ð°Ñ, ÐºÐ¾Ð»Ð»ÐµÐ³Ð¸ - ÐÐ¾"/>
          <p:cNvPicPr/>
          <p:nvPr/>
        </p:nvPicPr>
        <p:blipFill>
          <a:blip r:embed="rId2" cstate="print"/>
          <a:srcRect l="13629" t="45465" r="75949" b="42856"/>
          <a:stretch>
            <a:fillRect/>
          </a:stretch>
        </p:blipFill>
        <p:spPr bwMode="auto">
          <a:xfrm>
            <a:off x="5220072" y="3920980"/>
            <a:ext cx="432048" cy="54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ÐÐ³ÑÐ° &quot;ÐÐ°ÑÐµÐ»Ð¸ Ð´Ð¾Ð¼Ð¸Ðº!&quot; (ÐÐ»Ð¾ÐºÐ¸ ÐÑÐµÐ½ÐµÑÐ°) - ÐÐ»Ñ Ð²Ð°Ñ, ÐºÐ¾Ð»Ð»ÐµÐ³Ð¸ - ÐÐ¾"/>
          <p:cNvPicPr/>
          <p:nvPr/>
        </p:nvPicPr>
        <p:blipFill>
          <a:blip r:embed="rId2" cstate="print"/>
          <a:srcRect l="50027" t="55897" r="32816" b="31970"/>
          <a:stretch>
            <a:fillRect/>
          </a:stretch>
        </p:blipFill>
        <p:spPr bwMode="auto">
          <a:xfrm>
            <a:off x="6657466" y="3940701"/>
            <a:ext cx="581596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ÐÐ³ÑÐ° &quot;ÐÐ°ÑÐµÐ»Ð¸ Ð´Ð¾Ð¼Ð¸Ðº!&quot; (ÐÐ»Ð¾ÐºÐ¸ ÐÑÐµÐ½ÐµÑÐ°) - ÐÐ»Ñ Ð²Ð°Ñ, ÐºÐ¾Ð»Ð»ÐµÐ³Ð¸ - ÐÐ¾"/>
          <p:cNvPicPr/>
          <p:nvPr/>
        </p:nvPicPr>
        <p:blipFill>
          <a:blip r:embed="rId2" cstate="print"/>
          <a:srcRect l="11706" t="29837" r="69843" b="58357"/>
          <a:stretch>
            <a:fillRect/>
          </a:stretch>
        </p:blipFill>
        <p:spPr bwMode="auto">
          <a:xfrm>
            <a:off x="2030960" y="5413598"/>
            <a:ext cx="69170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ÐÐ³ÑÐ° &quot;ÐÐ°ÑÐµÐ»Ð¸ Ð´Ð¾Ð¼Ð¸Ðº!&quot; (ÐÐ»Ð¾ÐºÐ¸ ÐÑÐµÐ½ÐµÑÐ°) - ÐÐ»Ñ Ð²Ð°Ñ, ÐºÐ¾Ð»Ð»ÐµÐ³Ð¸ - ÐÐ¾"/>
          <p:cNvPicPr/>
          <p:nvPr/>
        </p:nvPicPr>
        <p:blipFill>
          <a:blip r:embed="rId2" cstate="print"/>
          <a:srcRect l="12507" t="59072" r="73864" b="31516"/>
          <a:stretch>
            <a:fillRect/>
          </a:stretch>
        </p:blipFill>
        <p:spPr bwMode="auto">
          <a:xfrm>
            <a:off x="3720534" y="5391596"/>
            <a:ext cx="648072" cy="53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ÐÐ³ÑÐ° &quot;ÐÐ°ÑÐµÐ»Ð¸ Ð´Ð¾Ð¼Ð¸Ðº!&quot; (ÐÐ»Ð¾ÐºÐ¸ ÐÑÐµÐ½ÐµÑÐ°) - ÐÐ»Ñ Ð²Ð°Ñ, ÐºÐ¾Ð»Ð»ÐµÐ³Ð¸ - ÐÐ¾"/>
          <p:cNvPicPr/>
          <p:nvPr/>
        </p:nvPicPr>
        <p:blipFill>
          <a:blip r:embed="rId2" cstate="print"/>
          <a:srcRect l="15878" t="16328" r="76420" b="71525"/>
          <a:stretch>
            <a:fillRect/>
          </a:stretch>
        </p:blipFill>
        <p:spPr bwMode="auto">
          <a:xfrm>
            <a:off x="5394960" y="5403689"/>
            <a:ext cx="216024" cy="58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ÐÐ³ÑÐ° &quot;ÐÐ°ÑÐµÐ»Ð¸ Ð´Ð¾Ð¼Ð¸Ðº!&quot; (ÐÐ»Ð¾ÐºÐ¸ ÐÑÐµÐ½ÐµÑÐ°) - ÐÐ»Ñ Ð²Ð°Ñ, ÐºÐ¾Ð»Ð»ÐµÐ³Ð¸ - ÐÐ¾"/>
          <p:cNvPicPr/>
          <p:nvPr/>
        </p:nvPicPr>
        <p:blipFill>
          <a:blip r:embed="rId2" cstate="print"/>
          <a:srcRect l="69145" t="29610" r="15451" b="59378"/>
          <a:stretch>
            <a:fillRect/>
          </a:stretch>
        </p:blipFill>
        <p:spPr bwMode="auto">
          <a:xfrm>
            <a:off x="6575648" y="5391596"/>
            <a:ext cx="529208" cy="53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6605373" y="2650908"/>
            <a:ext cx="576064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6637189" y="2636912"/>
            <a:ext cx="504056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6729474" y="4006565"/>
            <a:ext cx="648072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588224" y="3938587"/>
            <a:ext cx="72008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6516216" y="5486981"/>
            <a:ext cx="648072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582602" y="5403689"/>
            <a:ext cx="576064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645" y="624110"/>
            <a:ext cx="7166756" cy="128089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Выбираем геометрическую фигуру и зашифровываем её при помощи карточек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ÐÐ³ÑÐ° &quot;ÐÐ°ÑÐµÐ»Ð¸ Ð´Ð¾Ð¼Ð¸Ðº!&quot; (ÐÐ»Ð¾ÐºÐ¸ ÐÑÐµÐ½ÐµÑÐ°) - ÐÐ»Ñ Ð²Ð°Ñ, ÐºÐ¾Ð»Ð»ÐµÐ³Ð¸ - ÐÐ¾"/>
          <p:cNvPicPr>
            <a:picLocks noGrp="1"/>
          </p:cNvPicPr>
          <p:nvPr>
            <p:ph idx="1"/>
          </p:nvPr>
        </p:nvPicPr>
        <p:blipFill>
          <a:blip r:embed="rId2" cstate="print"/>
          <a:srcRect l="9941" t="15533" r="12082" b="57108"/>
          <a:stretch>
            <a:fillRect/>
          </a:stretch>
        </p:blipFill>
        <p:spPr bwMode="auto">
          <a:xfrm>
            <a:off x="7099481" y="2219247"/>
            <a:ext cx="1584176" cy="86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ÐÐ°ÑÑÐ¸Ð½ÐºÐ¸ Ð¿Ð¾ Ð·Ð°Ð¿ÑÐ¾ÑÑ ÑÐ¸ÑÑÐ½Ð¾Ðº ÑÐµÐ±ÑÐ½Ð¾Ðº Ð±ÐµÑÑÑ ÑÑ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644" y="2276753"/>
            <a:ext cx="6408712" cy="4560867"/>
          </a:xfrm>
          <a:prstGeom prst="rect">
            <a:avLst/>
          </a:prstGeom>
          <a:noFill/>
        </p:spPr>
      </p:pic>
      <p:pic>
        <p:nvPicPr>
          <p:cNvPr id="10" name="Picture 2" descr="ÐÐ°ÑÑÐ¸Ð½ÐºÐ¸ Ð¿Ð¾ Ð·Ð°Ð¿ÑÐ¾ÑÑ ÐºÐ°ÑÑÐ¸Ð½ÐºÐ¸ Ð´Ð»Ñ Ð¸Ð³Ñ Ñ Ð±Ð»Ð¾ÐºÐ°Ð¼Ð¸ Ð´ÑÐµÐ½ÐµÑ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645024"/>
            <a:ext cx="1540971" cy="1152128"/>
          </a:xfrm>
          <a:prstGeom prst="rect">
            <a:avLst/>
          </a:prstGeom>
          <a:noFill/>
        </p:spPr>
      </p:pic>
      <p:pic>
        <p:nvPicPr>
          <p:cNvPr id="13" name="Рисунок 12" descr="ÐÐ³ÑÐ° &quot;ÐÐ°ÑÐµÐ»Ð¸ Ð´Ð¾Ð¼Ð¸Ðº!&quot; (ÐÐ»Ð¾ÐºÐ¸ ÐÑÐµÐ½ÐµÑÐ°) - ÐÐ»Ñ Ð²Ð°Ñ, ÐºÐ¾Ð»Ð»ÐµÐ³Ð¸ - ÐÐ¾"/>
          <p:cNvPicPr/>
          <p:nvPr/>
        </p:nvPicPr>
        <p:blipFill>
          <a:blip r:embed="rId5" cstate="print"/>
          <a:srcRect l="10262" t="69161" r="12283" b="3285"/>
          <a:stretch>
            <a:fillRect/>
          </a:stretch>
        </p:blipFill>
        <p:spPr bwMode="auto">
          <a:xfrm>
            <a:off x="4716016" y="3080435"/>
            <a:ext cx="16561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ÐÐ³ÑÐ° &quot;ÐÐ°ÑÐµÐ»Ð¸ Ð´Ð¾Ð¼Ð¸Ðº!&quot; (ÐÐ»Ð¾ÐºÐ¸ ÐÑÐµÐ½ÐµÑÐ°) - ÐÐ»Ñ Ð²Ð°Ñ, ÐºÐ¾Ð»Ð»ÐµÐ³Ð¸ - ÐÐ¾"/>
          <p:cNvPicPr/>
          <p:nvPr/>
        </p:nvPicPr>
        <p:blipFill>
          <a:blip r:embed="rId6" cstate="print"/>
          <a:srcRect l="10262" t="42063" r="12132" b="30269"/>
          <a:stretch>
            <a:fillRect/>
          </a:stretch>
        </p:blipFill>
        <p:spPr bwMode="auto">
          <a:xfrm>
            <a:off x="7092280" y="3350848"/>
            <a:ext cx="18002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79293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B6B4D2-0F0B-405E-944C-7BD08B6DC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E732E7-7DFC-4D8D-A6DF-CBBE6E7A9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31" y="1654595"/>
            <a:ext cx="4314937" cy="425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1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268760"/>
            <a:ext cx="720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формирование умения у дошкольников решать логические задачи на разбиение по свойствам.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развитие мыслительных умений: сравнивать, анализировать,классифицировать,обобщать, 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абстрагировать, кодировать и декодировать информацию;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познавательных процессов: восприятия, памяти, внимания, воображения.</a:t>
            </a:r>
          </a:p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Открылся новый магазин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д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060848"/>
            <a:ext cx="7698377" cy="343043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Заказ большой партии товара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директор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37433" y="1984633"/>
            <a:ext cx="4022261" cy="3778250"/>
          </a:xfrm>
        </p:spPr>
      </p:pic>
      <p:pic>
        <p:nvPicPr>
          <p:cNvPr id="5" name="Содержимое 14" descr="кам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700808"/>
            <a:ext cx="2683740" cy="1440160"/>
          </a:xfrm>
          <a:prstGeom prst="rect">
            <a:avLst/>
          </a:prstGeom>
        </p:spPr>
      </p:pic>
      <p:pic>
        <p:nvPicPr>
          <p:cNvPr id="6" name="Содержимое 14" descr="кам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356992"/>
            <a:ext cx="2683740" cy="1440160"/>
          </a:xfrm>
          <a:prstGeom prst="rect">
            <a:avLst/>
          </a:prstGeom>
        </p:spPr>
      </p:pic>
      <p:pic>
        <p:nvPicPr>
          <p:cNvPr id="7" name="Содержимое 14" descr="кам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5013176"/>
            <a:ext cx="2683740" cy="1440160"/>
          </a:xfrm>
          <a:prstGeom prst="rect">
            <a:avLst/>
          </a:prstGeom>
        </p:spPr>
      </p:pic>
      <p:sp>
        <p:nvSpPr>
          <p:cNvPr id="12" name="Равнобедренный треугольник 11"/>
          <p:cNvSpPr/>
          <p:nvPr/>
        </p:nvSpPr>
        <p:spPr>
          <a:xfrm>
            <a:off x="2915816" y="2132856"/>
            <a:ext cx="360040" cy="36004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15816" y="3789040"/>
            <a:ext cx="360040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5445224"/>
            <a:ext cx="504056" cy="2880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948667" cy="128089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Завоз строительного материала</a:t>
            </a:r>
            <a:endParaRPr lang="ru-RU" b="1" dirty="0"/>
          </a:p>
        </p:txBody>
      </p:sp>
      <p:pic>
        <p:nvPicPr>
          <p:cNvPr id="15" name="Содержимое 14" descr="кам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2259" y="2210194"/>
            <a:ext cx="7491609" cy="4020179"/>
          </a:xfrm>
        </p:spPr>
      </p:pic>
      <p:sp>
        <p:nvSpPr>
          <p:cNvPr id="8" name="Прямоугольник 7"/>
          <p:cNvSpPr/>
          <p:nvPr/>
        </p:nvSpPr>
        <p:spPr>
          <a:xfrm>
            <a:off x="5436096" y="3068960"/>
            <a:ext cx="288032" cy="2880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868144" y="2636912"/>
            <a:ext cx="864096" cy="50405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876256" y="2780928"/>
            <a:ext cx="576064" cy="36004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148064" y="2780928"/>
            <a:ext cx="576064" cy="57606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12160" y="3501008"/>
            <a:ext cx="576064" cy="57606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7380312" y="3212976"/>
            <a:ext cx="936104" cy="864096"/>
          </a:xfrm>
          <a:prstGeom prst="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6732240" y="3645024"/>
            <a:ext cx="576064" cy="432048"/>
          </a:xfrm>
          <a:prstGeom prst="triangl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436096" y="3645024"/>
            <a:ext cx="360040" cy="36004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668344" y="2780928"/>
            <a:ext cx="288032" cy="2880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Подбери код к замку</a:t>
            </a:r>
          </a:p>
        </p:txBody>
      </p:sp>
      <p:pic>
        <p:nvPicPr>
          <p:cNvPr id="5" name="Содержимое 4" descr="зама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553138"/>
            <a:ext cx="3817590" cy="4459973"/>
          </a:xfrm>
        </p:spPr>
      </p:pic>
      <p:pic>
        <p:nvPicPr>
          <p:cNvPr id="16" name="Содержимое 3" descr="тангра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429000"/>
            <a:ext cx="2016223" cy="18253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624110"/>
            <a:ext cx="7346776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 разной формы, цвета, величины и толщины</a:t>
            </a:r>
          </a:p>
        </p:txBody>
      </p:sp>
      <p:pic>
        <p:nvPicPr>
          <p:cNvPr id="4" name="Содержимое 3" descr="открытый фург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9917" y="2133600"/>
            <a:ext cx="5037666" cy="3778250"/>
          </a:xfrm>
        </p:spPr>
      </p:pic>
      <p:sp>
        <p:nvSpPr>
          <p:cNvPr id="6" name="Прямоугольник 5"/>
          <p:cNvSpPr/>
          <p:nvPr/>
        </p:nvSpPr>
        <p:spPr>
          <a:xfrm>
            <a:off x="5652120" y="4653136"/>
            <a:ext cx="576064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4653136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5148064" y="4653136"/>
            <a:ext cx="504056" cy="504056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10800000">
            <a:off x="5148064" y="4653136"/>
            <a:ext cx="504056" cy="504056"/>
          </a:xfrm>
          <a:prstGeom prst="rt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4653136"/>
            <a:ext cx="432048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извлечение 11"/>
          <p:cNvSpPr/>
          <p:nvPr/>
        </p:nvSpPr>
        <p:spPr>
          <a:xfrm>
            <a:off x="4211960" y="3789040"/>
            <a:ext cx="864096" cy="864096"/>
          </a:xfrm>
          <a:prstGeom prst="flowChartExtra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извлечение 12"/>
          <p:cNvSpPr/>
          <p:nvPr/>
        </p:nvSpPr>
        <p:spPr>
          <a:xfrm rot="10800000">
            <a:off x="4644008" y="3789040"/>
            <a:ext cx="864096" cy="864096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3789040"/>
            <a:ext cx="936104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извлечение 15"/>
          <p:cNvSpPr/>
          <p:nvPr/>
        </p:nvSpPr>
        <p:spPr>
          <a:xfrm>
            <a:off x="5013354" y="3706605"/>
            <a:ext cx="936104" cy="936104"/>
          </a:xfrm>
          <a:prstGeom prst="flowChartExtra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499992" y="3140968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860032" y="3356992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148064" y="2996952"/>
            <a:ext cx="792088" cy="79208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724128" y="3140968"/>
            <a:ext cx="792088" cy="7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Шифровка или кодировка</a:t>
            </a:r>
            <a:endParaRPr lang="ru-RU" b="1" dirty="0"/>
          </a:p>
        </p:txBody>
      </p:sp>
      <p:pic>
        <p:nvPicPr>
          <p:cNvPr id="4" name="Содержимое 3" descr="https://avatars.mds.yandex.net/get-pdb/1523412/c5c3c162-e6cd-46cf-bea4-852df90c78bc/s1200?webp=false"/>
          <p:cNvPicPr>
            <a:picLocks noGrp="1"/>
          </p:cNvPicPr>
          <p:nvPr>
            <p:ph idx="1"/>
          </p:nvPr>
        </p:nvPicPr>
        <p:blipFill>
          <a:blip r:embed="rId2" cstate="print"/>
          <a:srcRect t="9392"/>
          <a:stretch>
            <a:fillRect/>
          </a:stretch>
        </p:blipFill>
        <p:spPr bwMode="auto">
          <a:xfrm>
            <a:off x="2051719" y="1447800"/>
            <a:ext cx="6665193" cy="450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79712" y="602128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                                       </a:t>
            </a:r>
            <a:r>
              <a:rPr lang="ru-RU" sz="2800" b="1" dirty="0"/>
              <a:t>-</a:t>
            </a:r>
            <a:r>
              <a:rPr lang="ru-RU" dirty="0"/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Отрицание «не…»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5949280"/>
            <a:ext cx="720080" cy="6926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635896" y="6165304"/>
            <a:ext cx="36004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599892" y="6054563"/>
            <a:ext cx="504056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Разложите товар в тележки по кодировке, указанной  на них</a:t>
            </a:r>
            <a:endParaRPr lang="ru-RU" dirty="0"/>
          </a:p>
        </p:txBody>
      </p:sp>
      <p:pic>
        <p:nvPicPr>
          <p:cNvPr id="4" name="Содержимое 3" descr="тележ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361" t="4079" r="4047" b="10260"/>
          <a:stretch>
            <a:fillRect/>
          </a:stretch>
        </p:blipFill>
        <p:spPr>
          <a:xfrm>
            <a:off x="1835696" y="2175781"/>
            <a:ext cx="2592288" cy="2016224"/>
          </a:xfrm>
        </p:spPr>
      </p:pic>
      <p:sp>
        <p:nvSpPr>
          <p:cNvPr id="6" name="TextBox 5"/>
          <p:cNvSpPr txBox="1"/>
          <p:nvPr/>
        </p:nvSpPr>
        <p:spPr>
          <a:xfrm>
            <a:off x="2826371" y="215125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Тележка 1</a:t>
            </a:r>
          </a:p>
        </p:txBody>
      </p:sp>
      <p:pic>
        <p:nvPicPr>
          <p:cNvPr id="7" name="Содержимое 3" descr="тележка.jpg"/>
          <p:cNvPicPr>
            <a:picLocks noChangeAspect="1"/>
          </p:cNvPicPr>
          <p:nvPr/>
        </p:nvPicPr>
        <p:blipFill>
          <a:blip r:embed="rId2" cstate="print"/>
          <a:srcRect l="4361" t="4079" r="4047" b="10260"/>
          <a:stretch>
            <a:fillRect/>
          </a:stretch>
        </p:blipFill>
        <p:spPr>
          <a:xfrm>
            <a:off x="1763491" y="4509120"/>
            <a:ext cx="2592287" cy="2016224"/>
          </a:xfrm>
          <a:prstGeom prst="rect">
            <a:avLst/>
          </a:prstGeom>
        </p:spPr>
      </p:pic>
      <p:pic>
        <p:nvPicPr>
          <p:cNvPr id="8" name="Содержимое 3" descr="тележка.jpg"/>
          <p:cNvPicPr>
            <a:picLocks noChangeAspect="1"/>
          </p:cNvPicPr>
          <p:nvPr/>
        </p:nvPicPr>
        <p:blipFill>
          <a:blip r:embed="rId3" cstate="print"/>
          <a:srcRect l="4361" t="4079" r="4047" b="10260"/>
          <a:stretch>
            <a:fillRect/>
          </a:stretch>
        </p:blipFill>
        <p:spPr>
          <a:xfrm>
            <a:off x="5698411" y="2386026"/>
            <a:ext cx="2499706" cy="1944216"/>
          </a:xfrm>
          <a:prstGeom prst="rect">
            <a:avLst/>
          </a:prstGeom>
        </p:spPr>
      </p:pic>
      <p:pic>
        <p:nvPicPr>
          <p:cNvPr id="9" name="Содержимое 3" descr="тележка.jpg"/>
          <p:cNvPicPr>
            <a:picLocks noChangeAspect="1"/>
          </p:cNvPicPr>
          <p:nvPr/>
        </p:nvPicPr>
        <p:blipFill>
          <a:blip r:embed="rId4" cstate="print"/>
          <a:srcRect l="4361" t="4079" r="4047" b="10260"/>
          <a:stretch>
            <a:fillRect/>
          </a:stretch>
        </p:blipFill>
        <p:spPr>
          <a:xfrm>
            <a:off x="5580509" y="4562169"/>
            <a:ext cx="2520280" cy="19602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552220" y="2242989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Тележка 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38339" y="4405174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Тележка 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36196" y="4398831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Тележка 4</a:t>
            </a:r>
          </a:p>
        </p:txBody>
      </p:sp>
      <p:pic>
        <p:nvPicPr>
          <p:cNvPr id="14" name="Рисунок 13" descr="ÐÐ³ÑÐ° &quot;ÐÐ°ÑÐµÐ»Ð¸ Ð´Ð¾Ð¼Ð¸Ðº!&quot; (ÐÐ»Ð¾ÐºÐ¸ ÐÑÐµÐ½ÐµÑÐ°) - ÐÐ»Ñ Ð²Ð°Ñ, ÐºÐ¾Ð»Ð»ÐµÐ³Ð¸ - ÐÐ¾"/>
          <p:cNvPicPr/>
          <p:nvPr/>
        </p:nvPicPr>
        <p:blipFill>
          <a:blip r:embed="rId5" cstate="print"/>
          <a:srcRect l="9941" t="15533" r="12082" b="57108"/>
          <a:stretch>
            <a:fillRect/>
          </a:stretch>
        </p:blipFill>
        <p:spPr bwMode="auto">
          <a:xfrm>
            <a:off x="2283175" y="2715841"/>
            <a:ext cx="21602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ÐÐ³ÑÐ° &quot;ÐÐ°ÑÐµÐ»Ð¸ Ð´Ð¾Ð¼Ð¸Ðº!&quot; (ÐÐ»Ð¾ÐºÐ¸ ÐÑÐµÐ½ÐµÑÐ°) - ÐÐ»Ñ Ð²Ð°Ñ, ÐºÐ¾Ð»Ð»ÐµÐ³Ð¸ - ÐÐ¾"/>
          <p:cNvPicPr/>
          <p:nvPr/>
        </p:nvPicPr>
        <p:blipFill>
          <a:blip r:embed="rId6" cstate="print"/>
          <a:srcRect l="10262" t="42063" r="12132" b="30269"/>
          <a:stretch>
            <a:fillRect/>
          </a:stretch>
        </p:blipFill>
        <p:spPr bwMode="auto">
          <a:xfrm>
            <a:off x="6048164" y="2770700"/>
            <a:ext cx="23762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ÐÐ³ÑÐ° &quot;ÐÐ°ÑÐµÐ»Ð¸ Ð´Ð¾Ð¼Ð¸Ðº!&quot; (ÐÐ»Ð¾ÐºÐ¸ ÐÑÐµÐ½ÐµÑÐ°) - ÐÐ»Ñ Ð²Ð°Ñ, ÐºÐ¾Ð»Ð»ÐµÐ³Ð¸ - ÐÐ¾"/>
          <p:cNvPicPr/>
          <p:nvPr/>
        </p:nvPicPr>
        <p:blipFill>
          <a:blip r:embed="rId7" cstate="print"/>
          <a:srcRect l="10262" t="69161" r="12283" b="3285"/>
          <a:stretch>
            <a:fillRect/>
          </a:stretch>
        </p:blipFill>
        <p:spPr bwMode="auto">
          <a:xfrm>
            <a:off x="1979514" y="4969765"/>
            <a:ext cx="23762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ÐÐ³ÑÐ° &quot;ÐÐ°ÑÐµÐ»Ð¸ Ð´Ð¾Ð¼Ð¸Ðº!&quot; (ÐÐ»Ð¾ÐºÐ¸ ÐÑÐµÐ½ÐµÑÐ°) - ÐÐ»Ñ Ð²Ð°Ñ, ÐºÐ¾Ð»Ð»ÐµÐ³Ð¸ - ÐÐ¾"/>
          <p:cNvPicPr/>
          <p:nvPr/>
        </p:nvPicPr>
        <p:blipFill>
          <a:blip r:embed="rId8" cstate="print"/>
          <a:srcRect l="10262" t="42063" r="12132" b="30269"/>
          <a:stretch>
            <a:fillRect/>
          </a:stretch>
        </p:blipFill>
        <p:spPr bwMode="auto">
          <a:xfrm>
            <a:off x="5831743" y="4990235"/>
            <a:ext cx="230505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6336196" y="5023576"/>
            <a:ext cx="576064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6336196" y="5094939"/>
            <a:ext cx="576064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6948264" y="5478899"/>
            <a:ext cx="576064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984268" y="5516789"/>
            <a:ext cx="576064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0</TotalTime>
  <Words>142</Words>
  <Application>Microsoft Office PowerPoint</Application>
  <PresentationFormat>Экран (4:3)</PresentationFormat>
  <Paragraphs>34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Легкий дым</vt:lpstr>
      <vt:lpstr> Дидактическая игра «Место»  </vt:lpstr>
      <vt:lpstr>Презентация PowerPoint</vt:lpstr>
      <vt:lpstr>Открылся новый магазин  </vt:lpstr>
      <vt:lpstr>Заказ большой партии товара  </vt:lpstr>
      <vt:lpstr>Завоз строительного материала</vt:lpstr>
      <vt:lpstr>Подбери код к замку</vt:lpstr>
      <vt:lpstr>Товар разной формы, цвета, величины и толщины</vt:lpstr>
      <vt:lpstr>Шифровка или кодировка</vt:lpstr>
      <vt:lpstr>Разложите товар в тележки по кодировке, указанной  на них</vt:lpstr>
      <vt:lpstr>Расставь товар на полки  по закодированной схеме </vt:lpstr>
      <vt:lpstr>Выбираем геометрическую фигуру и зашифровываем её при помощи карточек </vt:lpstr>
      <vt:lpstr>Молодцы!!!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2023-10-29T04:50:13Z</dcterms:created>
  <dcterms:modified xsi:type="dcterms:W3CDTF">2023-10-29T04:50:22Z</dcterms:modified>
</cp:coreProperties>
</file>