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80" r:id="rId4"/>
    <p:sldId id="273" r:id="rId5"/>
    <p:sldId id="281" r:id="rId6"/>
    <p:sldId id="269" r:id="rId7"/>
    <p:sldId id="284" r:id="rId8"/>
    <p:sldId id="290" r:id="rId9"/>
    <p:sldId id="287" r:id="rId10"/>
    <p:sldId id="270" r:id="rId11"/>
    <p:sldId id="257" r:id="rId12"/>
    <p:sldId id="258" r:id="rId13"/>
    <p:sldId id="259" r:id="rId14"/>
    <p:sldId id="261" r:id="rId15"/>
    <p:sldId id="271" r:id="rId16"/>
    <p:sldId id="275" r:id="rId17"/>
    <p:sldId id="288" r:id="rId18"/>
    <p:sldId id="289" r:id="rId19"/>
    <p:sldId id="265" r:id="rId20"/>
    <p:sldId id="276" r:id="rId21"/>
    <p:sldId id="266" r:id="rId22"/>
    <p:sldId id="274" r:id="rId23"/>
    <p:sldId id="277"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27" r:id="rId51"/>
    <p:sldId id="318" r:id="rId52"/>
    <p:sldId id="319" r:id="rId53"/>
    <p:sldId id="320" r:id="rId54"/>
    <p:sldId id="321" r:id="rId55"/>
    <p:sldId id="326" r:id="rId56"/>
    <p:sldId id="322" r:id="rId57"/>
    <p:sldId id="323" r:id="rId58"/>
    <p:sldId id="324" r:id="rId59"/>
    <p:sldId id="325" r:id="rId60"/>
    <p:sldId id="328" r:id="rId61"/>
    <p:sldId id="329" r:id="rId62"/>
    <p:sldId id="330" r:id="rId63"/>
    <p:sldId id="331" r:id="rId64"/>
    <p:sldId id="332" r:id="rId65"/>
    <p:sldId id="333" r:id="rId66"/>
    <p:sldId id="334" r:id="rId67"/>
    <p:sldId id="335" r:id="rId68"/>
    <p:sldId id="336" r:id="rId69"/>
    <p:sldId id="337" r:id="rId70"/>
    <p:sldId id="341" r:id="rId71"/>
    <p:sldId id="338" r:id="rId72"/>
    <p:sldId id="339" r:id="rId73"/>
    <p:sldId id="340" r:id="rId7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56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pPr/>
              <a:t>15.09.2023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15.09.2023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pPr/>
              <a:t>15.09.2023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pPr/>
              <a:t>15.09.2023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pPr/>
              <a:t>15.09.2023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15.09.2023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15.09.2023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15.09.2023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15.09.2023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t="2458" r="13636"/>
          <a:stretch/>
        </p:blipFill>
        <p:spPr>
          <a:xfrm>
            <a:off x="2915816" y="3429000"/>
            <a:ext cx="3576397" cy="2682298"/>
          </a:xfrm>
          <a:prstGeom prst="rect">
            <a:avLst/>
          </a:prstGeom>
        </p:spPr>
      </p:pic>
      <p:sp>
        <p:nvSpPr>
          <p:cNvPr id="4" name="Заголовок 3"/>
          <p:cNvSpPr>
            <a:spLocks noGrp="1"/>
          </p:cNvSpPr>
          <p:nvPr>
            <p:ph type="ctrTitle"/>
          </p:nvPr>
        </p:nvSpPr>
        <p:spPr>
          <a:xfrm>
            <a:off x="685800" y="1782781"/>
            <a:ext cx="7772400" cy="1470025"/>
          </a:xfrm>
        </p:spPr>
        <p:txBody>
          <a:bodyPr>
            <a:noAutofit/>
          </a:bodyPr>
          <a:lstStyle/>
          <a:p>
            <a:r>
              <a:rPr lang="ru-RU" sz="4000" b="1" dirty="0">
                <a:solidFill>
                  <a:srgbClr val="7030A0"/>
                </a:solidFill>
              </a:rPr>
              <a:t>ПРОЕКТ В СРЕДНЕЙ, СТАРШЕЙ, ПОДГОТОВИТЕЛЬНОЙ ГРУППАХ «КОЛЛЕКЦИОНИРОВАНИЕ»</a:t>
            </a:r>
          </a:p>
        </p:txBody>
      </p:sp>
      <p:sp>
        <p:nvSpPr>
          <p:cNvPr id="5" name="Подзаголовок 4"/>
          <p:cNvSpPr>
            <a:spLocks noGrp="1"/>
          </p:cNvSpPr>
          <p:nvPr>
            <p:ph type="subTitle" idx="1"/>
          </p:nvPr>
        </p:nvSpPr>
        <p:spPr>
          <a:xfrm>
            <a:off x="53752" y="5087175"/>
            <a:ext cx="9036496" cy="1752600"/>
          </a:xfrm>
        </p:spPr>
        <p:txBody>
          <a:bodyPr>
            <a:normAutofit fontScale="85000" lnSpcReduction="20000"/>
          </a:bodyPr>
          <a:lstStyle/>
          <a:p>
            <a:pPr algn="r"/>
            <a:r>
              <a:rPr lang="ru-RU" sz="3500" b="1" dirty="0">
                <a:solidFill>
                  <a:srgbClr val="7030A0"/>
                </a:solidFill>
              </a:rPr>
              <a:t>Воспитатели:		         			 </a:t>
            </a:r>
            <a:r>
              <a:rPr lang="ru-RU" sz="3500" b="1" dirty="0" err="1">
                <a:solidFill>
                  <a:srgbClr val="7030A0"/>
                </a:solidFill>
              </a:rPr>
              <a:t>Оганисян</a:t>
            </a:r>
            <a:r>
              <a:rPr lang="ru-RU" sz="3500" b="1" dirty="0">
                <a:solidFill>
                  <a:srgbClr val="7030A0"/>
                </a:solidFill>
              </a:rPr>
              <a:t> Н.А.</a:t>
            </a:r>
          </a:p>
          <a:p>
            <a:pPr algn="r"/>
            <a:r>
              <a:rPr lang="ru-RU" sz="3500" b="1" dirty="0">
                <a:solidFill>
                  <a:srgbClr val="7030A0"/>
                </a:solidFill>
              </a:rPr>
              <a:t>Коновал В.В.</a:t>
            </a:r>
          </a:p>
          <a:p>
            <a:endParaRPr lang="ru-RU" sz="3500" b="1" dirty="0">
              <a:solidFill>
                <a:srgbClr val="7030A0"/>
              </a:solidFill>
            </a:endParaRPr>
          </a:p>
          <a:p>
            <a:r>
              <a:rPr lang="ru-RU" sz="2400" b="1" dirty="0">
                <a:solidFill>
                  <a:srgbClr val="7030A0"/>
                </a:solidFill>
              </a:rPr>
              <a:t>г.Сергиев Посад 2021г.</a:t>
            </a:r>
          </a:p>
        </p:txBody>
      </p:sp>
      <p:sp>
        <p:nvSpPr>
          <p:cNvPr id="6" name="Подзаголовок 4"/>
          <p:cNvSpPr txBox="1">
            <a:spLocks/>
          </p:cNvSpPr>
          <p:nvPr/>
        </p:nvSpPr>
        <p:spPr>
          <a:xfrm>
            <a:off x="0" y="188640"/>
            <a:ext cx="9144000" cy="57606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ru-RU" b="1" dirty="0">
                <a:solidFill>
                  <a:srgbClr val="7030A0"/>
                </a:solidFill>
              </a:rPr>
              <a:t>МБОУ школа № 21</a:t>
            </a:r>
          </a:p>
        </p:txBody>
      </p:sp>
    </p:spTree>
    <p:extLst>
      <p:ext uri="{BB962C8B-B14F-4D97-AF65-F5344CB8AC3E}">
        <p14:creationId xmlns:p14="http://schemas.microsoft.com/office/powerpoint/2010/main" val="1079890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796"/>
            <a:ext cx="8229600" cy="1143000"/>
          </a:xfrm>
        </p:spPr>
        <p:txBody>
          <a:bodyPr>
            <a:normAutofit fontScale="90000"/>
          </a:bodyPr>
          <a:lstStyle/>
          <a:p>
            <a:r>
              <a:rPr lang="ru-RU" b="1" dirty="0"/>
              <a:t>Достоинства коллекционирования</a:t>
            </a:r>
          </a:p>
        </p:txBody>
      </p:sp>
      <p:sp>
        <p:nvSpPr>
          <p:cNvPr id="3" name="Объект 2"/>
          <p:cNvSpPr>
            <a:spLocks noGrp="1"/>
          </p:cNvSpPr>
          <p:nvPr>
            <p:ph idx="1"/>
          </p:nvPr>
        </p:nvSpPr>
        <p:spPr>
          <a:xfrm>
            <a:off x="457200" y="836712"/>
            <a:ext cx="8229600" cy="5688632"/>
          </a:xfrm>
        </p:spPr>
        <p:txBody>
          <a:bodyPr>
            <a:normAutofit fontScale="92500"/>
          </a:bodyPr>
          <a:lstStyle/>
          <a:p>
            <a:pPr marL="0" indent="0" algn="just">
              <a:buNone/>
            </a:pPr>
            <a:r>
              <a:rPr lang="ru-RU" sz="2400" dirty="0">
                <a:latin typeface="Times New Roman"/>
                <a:cs typeface="Times New Roman"/>
              </a:rPr>
              <a:t>♦ </a:t>
            </a:r>
            <a:r>
              <a:rPr lang="ru-RU" sz="2400" dirty="0"/>
              <a:t>предметы коллекций придают своеобразие игровому, речевому и художественному творчеству;</a:t>
            </a:r>
          </a:p>
          <a:p>
            <a:pPr marL="0" indent="0" algn="just">
              <a:buNone/>
            </a:pPr>
            <a:r>
              <a:rPr lang="ru-RU" sz="2400" dirty="0">
                <a:latin typeface="Times New Roman"/>
                <a:cs typeface="Times New Roman"/>
              </a:rPr>
              <a:t>♦</a:t>
            </a:r>
            <a:r>
              <a:rPr lang="ru-RU" sz="2400" dirty="0"/>
              <a:t> оказывает положительное влияние на все психические процессы: внимание, память, умение наблюдать, сравнивать, анализировать, обобщать, выделять главное, комбинировать;</a:t>
            </a:r>
          </a:p>
          <a:p>
            <a:pPr marL="0" indent="0" algn="just">
              <a:buNone/>
            </a:pPr>
            <a:r>
              <a:rPr lang="ru-RU" sz="2400" dirty="0">
                <a:latin typeface="Times New Roman"/>
                <a:cs typeface="Times New Roman"/>
              </a:rPr>
              <a:t>♦ </a:t>
            </a:r>
            <a:r>
              <a:rPr lang="ru-RU" sz="2400" dirty="0">
                <a:cs typeface="Times New Roman"/>
              </a:rPr>
              <a:t>способствует развитию таких качеств как усидчивость, аккуратность, наблюдательность.</a:t>
            </a:r>
            <a:endParaRPr lang="ru-RU" sz="2400" dirty="0"/>
          </a:p>
          <a:p>
            <a:r>
              <a:rPr lang="ru-RU" sz="2400" b="1" dirty="0"/>
              <a:t>Задачи:</a:t>
            </a:r>
            <a:endParaRPr lang="ru-RU" sz="2400" dirty="0"/>
          </a:p>
          <a:p>
            <a:r>
              <a:rPr lang="ru-RU" sz="2400" dirty="0"/>
              <a:t>Создать условия для развития детского коллекционирования;</a:t>
            </a:r>
          </a:p>
          <a:p>
            <a:r>
              <a:rPr lang="ru-RU" sz="2400" dirty="0"/>
              <a:t>Учить детей наблюдать, сравнивать, анализировать, обобщать, выделять главное;</a:t>
            </a:r>
          </a:p>
          <a:p>
            <a:r>
              <a:rPr lang="ru-RU" sz="2400" dirty="0"/>
              <a:t> Развить познавательный интерес и познавательную активность детей;</a:t>
            </a:r>
          </a:p>
          <a:p>
            <a:r>
              <a:rPr lang="ru-RU" sz="2400" dirty="0"/>
              <a:t> Обогатить знания об объектах живой и неживой природы;</a:t>
            </a:r>
          </a:p>
          <a:p>
            <a:r>
              <a:rPr lang="ru-RU" sz="2400" dirty="0"/>
              <a:t>Воспитывать бережное отношение к природе.</a:t>
            </a:r>
          </a:p>
        </p:txBody>
      </p:sp>
    </p:spTree>
    <p:extLst>
      <p:ext uri="{BB962C8B-B14F-4D97-AF65-F5344CB8AC3E}">
        <p14:creationId xmlns:p14="http://schemas.microsoft.com/office/powerpoint/2010/main" val="2176002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143000"/>
          </a:xfrm>
        </p:spPr>
        <p:txBody>
          <a:bodyPr>
            <a:normAutofit fontScale="90000"/>
          </a:bodyPr>
          <a:lstStyle/>
          <a:p>
            <a:r>
              <a:rPr lang="ru-RU" b="1" dirty="0"/>
              <a:t>Ракушки Приморского края – гребешок, песчанка, устрица</a:t>
            </a:r>
          </a:p>
        </p:txBody>
      </p:sp>
      <p:pic>
        <p:nvPicPr>
          <p:cNvPr id="6" name="Объект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1520" y="3789073"/>
            <a:ext cx="2880319" cy="2880319"/>
          </a:xfrm>
        </p:spPr>
      </p:pic>
      <p:pic>
        <p:nvPicPr>
          <p:cNvPr id="11" name="Объект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514628" y="1412776"/>
            <a:ext cx="4114743" cy="2880320"/>
          </a:xfrm>
        </p:spPr>
      </p:pic>
      <p:pic>
        <p:nvPicPr>
          <p:cNvPr id="9" name="Объект 8"/>
          <p:cNvPicPr>
            <a:picLocks noChangeAspect="1"/>
          </p:cNvPicPr>
          <p:nvPr/>
        </p:nvPicPr>
        <p:blipFill rotWithShape="1">
          <a:blip r:embed="rId4" cstate="print">
            <a:extLst>
              <a:ext uri="{28A0092B-C50C-407E-A947-70E740481C1C}">
                <a14:useLocalDpi xmlns:a14="http://schemas.microsoft.com/office/drawing/2010/main" val="0"/>
              </a:ext>
            </a:extLst>
          </a:blip>
          <a:srcRect l="37218" r="24025" b="50000"/>
          <a:stretch/>
        </p:blipFill>
        <p:spPr>
          <a:xfrm>
            <a:off x="5796136" y="3933056"/>
            <a:ext cx="3202549" cy="2736305"/>
          </a:xfrm>
          <a:prstGeom prst="rect">
            <a:avLst/>
          </a:prstGeom>
        </p:spPr>
      </p:pic>
    </p:spTree>
    <p:extLst>
      <p:ext uri="{BB962C8B-B14F-4D97-AF65-F5344CB8AC3E}">
        <p14:creationId xmlns:p14="http://schemas.microsoft.com/office/powerpoint/2010/main" val="1483139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0"/>
            <a:ext cx="8229600" cy="1143000"/>
          </a:xfrm>
        </p:spPr>
        <p:txBody>
          <a:bodyPr>
            <a:normAutofit fontScale="90000"/>
          </a:bodyPr>
          <a:lstStyle/>
          <a:p>
            <a:r>
              <a:rPr lang="ru-RU" b="1" dirty="0"/>
              <a:t>Ракушки Приморского края - МИДИЯ</a:t>
            </a:r>
            <a:endParaRPr lang="ru-RU" dirty="0"/>
          </a:p>
        </p:txBody>
      </p:sp>
      <p:pic>
        <p:nvPicPr>
          <p:cNvPr id="7" name="Объект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6591" r="10820"/>
          <a:stretch/>
        </p:blipFill>
        <p:spPr>
          <a:xfrm>
            <a:off x="251520" y="1477794"/>
            <a:ext cx="4896544" cy="4687509"/>
          </a:xfrm>
        </p:spPr>
      </p:pic>
      <p:sp>
        <p:nvSpPr>
          <p:cNvPr id="6" name="Объект 5"/>
          <p:cNvSpPr>
            <a:spLocks noGrp="1"/>
          </p:cNvSpPr>
          <p:nvPr>
            <p:ph sz="half" idx="2"/>
          </p:nvPr>
        </p:nvSpPr>
        <p:spPr>
          <a:xfrm>
            <a:off x="5364088" y="1916832"/>
            <a:ext cx="3672408" cy="4176464"/>
          </a:xfrm>
        </p:spPr>
        <p:txBody>
          <a:bodyPr>
            <a:normAutofit/>
          </a:bodyPr>
          <a:lstStyle/>
          <a:p>
            <a:pPr marL="0" indent="0" algn="ctr">
              <a:buNone/>
            </a:pPr>
            <a:r>
              <a:rPr lang="ru-RU" sz="2200" b="1" dirty="0"/>
              <a:t>Срок жизни мидии зависит от места обитания. Так, мидия тихоокеанская живёт до 30 лет. Возраст определяют по кругам на внешней стороне раковины. Мидий называют санитарами моря, т.к. они фильтруют до 80 литров воды в день, очищая её от вредных микроорганизмов.</a:t>
            </a:r>
          </a:p>
        </p:txBody>
      </p:sp>
    </p:spTree>
    <p:extLst>
      <p:ext uri="{BB962C8B-B14F-4D97-AF65-F5344CB8AC3E}">
        <p14:creationId xmlns:p14="http://schemas.microsoft.com/office/powerpoint/2010/main" val="2174427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467544" y="11266"/>
            <a:ext cx="8229600" cy="1329502"/>
          </a:xfrm>
        </p:spPr>
        <p:txBody>
          <a:bodyPr>
            <a:normAutofit fontScale="90000"/>
          </a:bodyPr>
          <a:lstStyle/>
          <a:p>
            <a:r>
              <a:rPr lang="ru-RU" b="1" dirty="0"/>
              <a:t>Ракушки Приморского края – </a:t>
            </a:r>
            <a:br>
              <a:rPr lang="ru-RU" b="1" dirty="0"/>
            </a:br>
            <a:r>
              <a:rPr lang="ru-RU" b="1" dirty="0"/>
              <a:t>РАПАН</a:t>
            </a:r>
            <a:endParaRPr lang="ru-RU" dirty="0"/>
          </a:p>
        </p:txBody>
      </p:sp>
      <p:sp>
        <p:nvSpPr>
          <p:cNvPr id="8" name="Объект 7"/>
          <p:cNvSpPr>
            <a:spLocks noGrp="1"/>
          </p:cNvSpPr>
          <p:nvPr>
            <p:ph sz="half" idx="2"/>
          </p:nvPr>
        </p:nvSpPr>
        <p:spPr>
          <a:xfrm>
            <a:off x="5580112" y="1556792"/>
            <a:ext cx="3419872" cy="4525963"/>
          </a:xfrm>
        </p:spPr>
        <p:txBody>
          <a:bodyPr>
            <a:normAutofit/>
          </a:bodyPr>
          <a:lstStyle/>
          <a:p>
            <a:pPr marL="0" indent="0" algn="ctr">
              <a:buNone/>
            </a:pPr>
            <a:endParaRPr lang="ru-RU" b="1" dirty="0"/>
          </a:p>
          <a:p>
            <a:pPr marL="0" indent="0" algn="ctr">
              <a:buNone/>
            </a:pPr>
            <a:r>
              <a:rPr lang="ru-RU" sz="2200" b="1" dirty="0"/>
              <a:t>Этот моллюск – давний житель морей Дальнего Востока – является хищником. Завезённый случайно в Чёрное море, он не только прижился там, но и истребил почти все устриц и мидий. Естественные враги </a:t>
            </a:r>
            <a:r>
              <a:rPr lang="ru-RU" sz="2200" b="1" dirty="0" err="1"/>
              <a:t>рапанов</a:t>
            </a:r>
            <a:r>
              <a:rPr lang="ru-RU" sz="2200" b="1" dirty="0"/>
              <a:t> – морские звёзды</a:t>
            </a:r>
            <a:r>
              <a:rPr lang="ru-RU" dirty="0"/>
              <a:t>.</a:t>
            </a:r>
            <a:endParaRPr lang="ru-RU" b="1" dirty="0"/>
          </a:p>
        </p:txBody>
      </p:sp>
      <p:pic>
        <p:nvPicPr>
          <p:cNvPr id="12" name="Объект 11"/>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6860" r="20412" b="7890"/>
          <a:stretch/>
        </p:blipFill>
        <p:spPr>
          <a:xfrm>
            <a:off x="251520" y="1844824"/>
            <a:ext cx="4968552" cy="4314467"/>
          </a:xfrm>
        </p:spPr>
      </p:pic>
    </p:spTree>
    <p:extLst>
      <p:ext uri="{BB962C8B-B14F-4D97-AF65-F5344CB8AC3E}">
        <p14:creationId xmlns:p14="http://schemas.microsoft.com/office/powerpoint/2010/main" val="527252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24744"/>
          </a:xfrm>
        </p:spPr>
        <p:txBody>
          <a:bodyPr>
            <a:normAutofit fontScale="90000"/>
          </a:bodyPr>
          <a:lstStyle/>
          <a:p>
            <a:r>
              <a:rPr lang="ru-RU" b="1" dirty="0"/>
              <a:t>Ракушки Приморского края - ТРУБАЧ</a:t>
            </a:r>
            <a:endParaRPr lang="ru-RU" dirty="0"/>
          </a:p>
        </p:txBody>
      </p:sp>
      <p:sp>
        <p:nvSpPr>
          <p:cNvPr id="4" name="Объект 3"/>
          <p:cNvSpPr>
            <a:spLocks noGrp="1"/>
          </p:cNvSpPr>
          <p:nvPr>
            <p:ph sz="half" idx="2"/>
          </p:nvPr>
        </p:nvSpPr>
        <p:spPr>
          <a:xfrm>
            <a:off x="5724128" y="1556792"/>
            <a:ext cx="3436462" cy="4525963"/>
          </a:xfrm>
        </p:spPr>
        <p:txBody>
          <a:bodyPr>
            <a:normAutofit/>
          </a:bodyPr>
          <a:lstStyle/>
          <a:p>
            <a:pPr marL="0" indent="0" algn="ctr">
              <a:buNone/>
            </a:pPr>
            <a:r>
              <a:rPr lang="ru-RU" sz="2200" b="1" dirty="0"/>
              <a:t>Раковины крупных видов использовались в древности в качестве сигнальных труб (отсюда название), светильников и украшений. Трубачи издавна являются объектом промысла на Дальнем Востоке.  Их добывают из-за вкусного мяса и красивой раковины. </a:t>
            </a:r>
          </a:p>
        </p:txBody>
      </p:sp>
      <p:pic>
        <p:nvPicPr>
          <p:cNvPr id="7" name="Объект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9512" y="1412776"/>
            <a:ext cx="5521775" cy="4752527"/>
          </a:xfrm>
        </p:spPr>
      </p:pic>
    </p:spTree>
    <p:extLst>
      <p:ext uri="{BB962C8B-B14F-4D97-AF65-F5344CB8AC3E}">
        <p14:creationId xmlns:p14="http://schemas.microsoft.com/office/powerpoint/2010/main" val="1963108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611560" y="764704"/>
            <a:ext cx="8229600" cy="5616623"/>
          </a:xfrm>
        </p:spPr>
        <p:txBody>
          <a:bodyPr>
            <a:noAutofit/>
          </a:bodyPr>
          <a:lstStyle/>
          <a:p>
            <a:pPr marL="0" indent="0" algn="ctr">
              <a:buNone/>
            </a:pPr>
            <a:r>
              <a:rPr lang="ru-RU" sz="4800" b="1" dirty="0"/>
              <a:t>Коллекционирование интегрируется со всеми направлениями образовательного процесса. Эту связь можно отметить как одно из достоинств собирательства.</a:t>
            </a:r>
          </a:p>
        </p:txBody>
      </p:sp>
    </p:spTree>
    <p:extLst>
      <p:ext uri="{BB962C8B-B14F-4D97-AF65-F5344CB8AC3E}">
        <p14:creationId xmlns:p14="http://schemas.microsoft.com/office/powerpoint/2010/main" val="199755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0"/>
            <a:ext cx="8229600" cy="1143000"/>
          </a:xfrm>
        </p:spPr>
        <p:txBody>
          <a:bodyPr/>
          <a:lstStyle/>
          <a:p>
            <a:r>
              <a:rPr lang="ru-RU" b="1" dirty="0"/>
              <a:t>ФЭМП</a:t>
            </a:r>
          </a:p>
        </p:txBody>
      </p:sp>
      <p:pic>
        <p:nvPicPr>
          <p:cNvPr id="3" name="Рисунок 2">
            <a:extLst>
              <a:ext uri="{FF2B5EF4-FFF2-40B4-BE49-F238E27FC236}">
                <a16:creationId xmlns:a16="http://schemas.microsoft.com/office/drawing/2014/main" id="{25C516B2-D7A8-44C5-9B73-2E87E863A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066428"/>
            <a:ext cx="4725144" cy="4725144"/>
          </a:xfrm>
          <a:prstGeom prst="rect">
            <a:avLst/>
          </a:prstGeom>
        </p:spPr>
      </p:pic>
      <p:pic>
        <p:nvPicPr>
          <p:cNvPr id="7" name="Рисунок 6">
            <a:extLst>
              <a:ext uri="{FF2B5EF4-FFF2-40B4-BE49-F238E27FC236}">
                <a16:creationId xmlns:a16="http://schemas.microsoft.com/office/drawing/2014/main" id="{60AFC864-785A-4DEE-AEF5-67BEC49508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7420" y="1412776"/>
            <a:ext cx="3789040" cy="3789040"/>
          </a:xfrm>
          <a:prstGeom prst="rect">
            <a:avLst/>
          </a:prstGeom>
        </p:spPr>
      </p:pic>
    </p:spTree>
    <p:extLst>
      <p:ext uri="{BB962C8B-B14F-4D97-AF65-F5344CB8AC3E}">
        <p14:creationId xmlns:p14="http://schemas.microsoft.com/office/powerpoint/2010/main" val="365756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AA4E5EA-9AE3-425F-8643-88073FA8DA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476672"/>
            <a:ext cx="4077072" cy="4077072"/>
          </a:xfrm>
          <a:prstGeom prst="rect">
            <a:avLst/>
          </a:prstGeom>
        </p:spPr>
      </p:pic>
      <p:pic>
        <p:nvPicPr>
          <p:cNvPr id="7" name="Рисунок 6">
            <a:extLst>
              <a:ext uri="{FF2B5EF4-FFF2-40B4-BE49-F238E27FC236}">
                <a16:creationId xmlns:a16="http://schemas.microsoft.com/office/drawing/2014/main" id="{3D29DB5F-E3F4-497F-9115-C285544571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2640" y="1340768"/>
            <a:ext cx="4653136" cy="4653136"/>
          </a:xfrm>
          <a:prstGeom prst="rect">
            <a:avLst/>
          </a:prstGeom>
        </p:spPr>
      </p:pic>
    </p:spTree>
    <p:extLst>
      <p:ext uri="{BB962C8B-B14F-4D97-AF65-F5344CB8AC3E}">
        <p14:creationId xmlns:p14="http://schemas.microsoft.com/office/powerpoint/2010/main" val="799993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A350522-9D19-45D5-B4F6-A43F18DF2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305272"/>
            <a:ext cx="6552728" cy="6552728"/>
          </a:xfrm>
          <a:prstGeom prst="rect">
            <a:avLst/>
          </a:prstGeom>
        </p:spPr>
      </p:pic>
    </p:spTree>
    <p:extLst>
      <p:ext uri="{BB962C8B-B14F-4D97-AF65-F5344CB8AC3E}">
        <p14:creationId xmlns:p14="http://schemas.microsoft.com/office/powerpoint/2010/main" val="198047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573016"/>
            <a:ext cx="4244749" cy="2995528"/>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980728"/>
            <a:ext cx="4032448" cy="3168352"/>
          </a:xfrm>
          <a:prstGeom prst="rect">
            <a:avLst/>
          </a:prstGeom>
        </p:spPr>
      </p:pic>
      <p:sp>
        <p:nvSpPr>
          <p:cNvPr id="5" name="Заголовок 4"/>
          <p:cNvSpPr>
            <a:spLocks noGrp="1"/>
          </p:cNvSpPr>
          <p:nvPr>
            <p:ph type="title"/>
          </p:nvPr>
        </p:nvSpPr>
        <p:spPr>
          <a:xfrm>
            <a:off x="457200" y="11266"/>
            <a:ext cx="8229600" cy="969462"/>
          </a:xfrm>
        </p:spPr>
        <p:txBody>
          <a:bodyPr/>
          <a:lstStyle/>
          <a:p>
            <a:r>
              <a:rPr lang="ru-RU" b="1" dirty="0"/>
              <a:t>Развитие речи</a:t>
            </a:r>
          </a:p>
        </p:txBody>
      </p:sp>
      <p:sp>
        <p:nvSpPr>
          <p:cNvPr id="6" name="Объект 5"/>
          <p:cNvSpPr>
            <a:spLocks noGrp="1"/>
          </p:cNvSpPr>
          <p:nvPr>
            <p:ph sz="half" idx="1"/>
          </p:nvPr>
        </p:nvSpPr>
        <p:spPr>
          <a:xfrm>
            <a:off x="0" y="1180036"/>
            <a:ext cx="4932040" cy="4985268"/>
          </a:xfrm>
        </p:spPr>
        <p:txBody>
          <a:bodyPr>
            <a:normAutofit fontScale="92500" lnSpcReduction="10000"/>
          </a:bodyPr>
          <a:lstStyle/>
          <a:p>
            <a:pPr marL="0" indent="0" algn="ctr">
              <a:buNone/>
            </a:pPr>
            <a:r>
              <a:rPr lang="ru-RU" dirty="0"/>
              <a:t>Добрая ракушка,</a:t>
            </a:r>
          </a:p>
          <a:p>
            <a:pPr marL="0" indent="0" algn="ctr">
              <a:buNone/>
            </a:pPr>
            <a:r>
              <a:rPr lang="ru-RU" dirty="0"/>
              <a:t>Пошепчи мне в ушко.</a:t>
            </a:r>
          </a:p>
          <a:p>
            <a:pPr marL="0" indent="0" algn="ctr">
              <a:buNone/>
            </a:pPr>
            <a:r>
              <a:rPr lang="ru-RU" dirty="0"/>
              <a:t>Ну, а я тебе в ответ</a:t>
            </a:r>
          </a:p>
          <a:p>
            <a:pPr marL="0" indent="0" algn="ctr">
              <a:buNone/>
            </a:pPr>
            <a:r>
              <a:rPr lang="ru-RU" dirty="0"/>
              <a:t>Приоткрою свой секрет:</a:t>
            </a:r>
          </a:p>
          <a:p>
            <a:pPr marL="0" indent="0" algn="ctr">
              <a:buNone/>
            </a:pPr>
            <a:r>
              <a:rPr lang="ru-RU" dirty="0"/>
              <a:t>Никому не говори – </a:t>
            </a:r>
          </a:p>
          <a:p>
            <a:pPr marL="0" indent="0" algn="ctr">
              <a:buNone/>
            </a:pPr>
            <a:r>
              <a:rPr lang="ru-RU" dirty="0"/>
              <a:t>Море у тебя внутри!</a:t>
            </a:r>
          </a:p>
        </p:txBody>
      </p:sp>
      <p:sp>
        <p:nvSpPr>
          <p:cNvPr id="8" name="Объект 7"/>
          <p:cNvSpPr>
            <a:spLocks noGrp="1"/>
          </p:cNvSpPr>
          <p:nvPr>
            <p:ph sz="half" idx="2"/>
          </p:nvPr>
        </p:nvSpPr>
        <p:spPr>
          <a:xfrm>
            <a:off x="4351038" y="3687138"/>
            <a:ext cx="4686672" cy="2766198"/>
          </a:xfrm>
        </p:spPr>
        <p:txBody>
          <a:bodyPr>
            <a:normAutofit fontScale="92500" lnSpcReduction="10000"/>
          </a:bodyPr>
          <a:lstStyle/>
          <a:p>
            <a:pPr marL="0" indent="0" algn="ctr">
              <a:buNone/>
            </a:pPr>
            <a:r>
              <a:rPr lang="ru-RU" dirty="0"/>
              <a:t>Море звуками полно –</a:t>
            </a:r>
          </a:p>
          <a:p>
            <a:pPr marL="0" indent="0" algn="ctr">
              <a:buNone/>
            </a:pPr>
            <a:r>
              <a:rPr lang="ru-RU" dirty="0"/>
              <a:t>Музыкальное оно.</a:t>
            </a:r>
          </a:p>
          <a:p>
            <a:pPr marL="0" indent="0" algn="ctr">
              <a:buNone/>
            </a:pPr>
            <a:r>
              <a:rPr lang="ru-RU" dirty="0"/>
              <a:t>Вот трубой лежит ракушка,</a:t>
            </a:r>
          </a:p>
          <a:p>
            <a:pPr marL="0" indent="0" algn="ctr">
              <a:buNone/>
            </a:pPr>
            <a:r>
              <a:rPr lang="ru-RU" dirty="0"/>
              <a:t>Коль её приложишь к ушку,</a:t>
            </a:r>
          </a:p>
          <a:p>
            <a:pPr marL="0" indent="0" algn="ctr">
              <a:buNone/>
            </a:pPr>
            <a:r>
              <a:rPr lang="ru-RU" dirty="0"/>
              <a:t>Так оно споёт тебе</a:t>
            </a:r>
          </a:p>
          <a:p>
            <a:pPr marL="0" indent="0" algn="ctr">
              <a:buNone/>
            </a:pPr>
            <a:r>
              <a:rPr lang="ru-RU" dirty="0"/>
              <a:t>О своей морской судьбе.</a:t>
            </a:r>
          </a:p>
        </p:txBody>
      </p:sp>
    </p:spTree>
    <p:extLst>
      <p:ext uri="{BB962C8B-B14F-4D97-AF65-F5344CB8AC3E}">
        <p14:creationId xmlns:p14="http://schemas.microsoft.com/office/powerpoint/2010/main" val="3228685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7147DC2-5D4A-4BA5-8D94-9F953DA3B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226334"/>
            <a:ext cx="4803998" cy="6405331"/>
          </a:xfrm>
          <a:prstGeom prst="rect">
            <a:avLst/>
          </a:prstGeom>
        </p:spPr>
      </p:pic>
    </p:spTree>
    <p:extLst>
      <p:ext uri="{BB962C8B-B14F-4D97-AF65-F5344CB8AC3E}">
        <p14:creationId xmlns:p14="http://schemas.microsoft.com/office/powerpoint/2010/main" val="838965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a:extLst>
              <a:ext uri="{FF2B5EF4-FFF2-40B4-BE49-F238E27FC236}">
                <a16:creationId xmlns:a16="http://schemas.microsoft.com/office/drawing/2014/main" id="{3732B44F-92C4-4C85-9506-A09D3ED9367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5022" y="188912"/>
            <a:ext cx="6192415" cy="6192415"/>
          </a:xfrm>
        </p:spPr>
      </p:pic>
    </p:spTree>
    <p:extLst>
      <p:ext uri="{BB962C8B-B14F-4D97-AF65-F5344CB8AC3E}">
        <p14:creationId xmlns:p14="http://schemas.microsoft.com/office/powerpoint/2010/main" val="791766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80112" y="-1"/>
            <a:ext cx="3384376" cy="6858000"/>
          </a:xfrm>
        </p:spPr>
        <p:txBody>
          <a:bodyPr>
            <a:normAutofit/>
          </a:bodyPr>
          <a:lstStyle/>
          <a:p>
            <a:r>
              <a:rPr lang="ru-RU" sz="5400" b="1" dirty="0"/>
              <a:t>Сенсорное развитие</a:t>
            </a:r>
          </a:p>
        </p:txBody>
      </p:sp>
      <p:pic>
        <p:nvPicPr>
          <p:cNvPr id="4" name="Рисунок 3">
            <a:extLst>
              <a:ext uri="{FF2B5EF4-FFF2-40B4-BE49-F238E27FC236}">
                <a16:creationId xmlns:a16="http://schemas.microsoft.com/office/drawing/2014/main" id="{9FC70451-0C9C-4AC9-9847-901E3F94F9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602"/>
          <a:stretch/>
        </p:blipFill>
        <p:spPr>
          <a:xfrm rot="5400000">
            <a:off x="-226843" y="1531100"/>
            <a:ext cx="5925277" cy="3528392"/>
          </a:xfrm>
          <a:prstGeom prst="rect">
            <a:avLst/>
          </a:prstGeom>
        </p:spPr>
      </p:pic>
    </p:spTree>
    <p:extLst>
      <p:ext uri="{BB962C8B-B14F-4D97-AF65-F5344CB8AC3E}">
        <p14:creationId xmlns:p14="http://schemas.microsoft.com/office/powerpoint/2010/main" val="849454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64087" y="-1"/>
            <a:ext cx="3779913" cy="6847089"/>
          </a:xfrm>
        </p:spPr>
        <p:txBody>
          <a:bodyPr>
            <a:normAutofit/>
          </a:bodyPr>
          <a:lstStyle/>
          <a:p>
            <a:r>
              <a:rPr lang="ru-RU" sz="2800" b="1" dirty="0"/>
              <a:t>С утра изучаю </a:t>
            </a:r>
            <a:br>
              <a:rPr lang="ru-RU" sz="2800" b="1" dirty="0"/>
            </a:br>
            <a:r>
              <a:rPr lang="ru-RU" sz="2800" b="1" dirty="0"/>
              <a:t>Большую ракушку.</a:t>
            </a:r>
            <a:br>
              <a:rPr lang="ru-RU" sz="2800" b="1" dirty="0"/>
            </a:br>
            <a:r>
              <a:rPr lang="ru-RU" sz="2800" b="1" dirty="0"/>
              <a:t>В неё погляжу,</a:t>
            </a:r>
            <a:br>
              <a:rPr lang="ru-RU" sz="2800" b="1" dirty="0"/>
            </a:br>
            <a:r>
              <a:rPr lang="ru-RU" sz="2800" b="1" dirty="0"/>
              <a:t>Приложу её к ушку.</a:t>
            </a:r>
            <a:br>
              <a:rPr lang="ru-RU" sz="2800" b="1" dirty="0"/>
            </a:br>
            <a:r>
              <a:rPr lang="ru-RU" sz="2800" b="1" dirty="0"/>
              <a:t>Я слышу, как тихо</a:t>
            </a:r>
            <a:br>
              <a:rPr lang="ru-RU" sz="2800" b="1" dirty="0"/>
            </a:br>
            <a:r>
              <a:rPr lang="ru-RU" sz="2800" b="1" dirty="0"/>
              <a:t>Шумит в ней прибой,</a:t>
            </a:r>
            <a:br>
              <a:rPr lang="ru-RU" sz="2800" b="1" dirty="0"/>
            </a:br>
            <a:r>
              <a:rPr lang="ru-RU" sz="2800" b="1" dirty="0"/>
              <a:t>Как шепчется ветер</a:t>
            </a:r>
            <a:br>
              <a:rPr lang="ru-RU" sz="2800" b="1" dirty="0"/>
            </a:br>
            <a:r>
              <a:rPr lang="ru-RU" sz="2800" b="1" dirty="0"/>
              <a:t>С морскою волной.</a:t>
            </a:r>
            <a:br>
              <a:rPr lang="ru-RU" sz="2800" b="1" dirty="0"/>
            </a:br>
            <a:r>
              <a:rPr lang="ru-RU" sz="2800" b="1" dirty="0"/>
              <a:t>Уже изучил её</a:t>
            </a:r>
            <a:br>
              <a:rPr lang="ru-RU" sz="2800" b="1" dirty="0"/>
            </a:br>
            <a:r>
              <a:rPr lang="ru-RU" sz="2800" b="1" dirty="0"/>
              <a:t>Вдоль, поперёк…</a:t>
            </a:r>
            <a:br>
              <a:rPr lang="ru-RU" sz="2800" b="1" dirty="0"/>
            </a:br>
            <a:r>
              <a:rPr lang="ru-RU" sz="2800" b="1" dirty="0"/>
              <a:t>Как в ней океан </a:t>
            </a:r>
            <a:br>
              <a:rPr lang="ru-RU" sz="2800" b="1" dirty="0"/>
            </a:br>
            <a:r>
              <a:rPr lang="ru-RU" sz="2800" b="1" dirty="0"/>
              <a:t>Уместиться-то смог?</a:t>
            </a:r>
          </a:p>
        </p:txBody>
      </p:sp>
      <p:pic>
        <p:nvPicPr>
          <p:cNvPr id="4" name="Рисунок 3">
            <a:extLst>
              <a:ext uri="{FF2B5EF4-FFF2-40B4-BE49-F238E27FC236}">
                <a16:creationId xmlns:a16="http://schemas.microsoft.com/office/drawing/2014/main" id="{1B89BDF9-B8B7-4F70-A633-179E271AB3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5922" y="1354581"/>
            <a:ext cx="5517232" cy="4137924"/>
          </a:xfrm>
          <a:prstGeom prst="rect">
            <a:avLst/>
          </a:prstGeom>
        </p:spPr>
      </p:pic>
    </p:spTree>
    <p:extLst>
      <p:ext uri="{BB962C8B-B14F-4D97-AF65-F5344CB8AC3E}">
        <p14:creationId xmlns:p14="http://schemas.microsoft.com/office/powerpoint/2010/main" val="3860565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76672"/>
            <a:ext cx="8229600" cy="6192688"/>
          </a:xfrm>
        </p:spPr>
        <p:txBody>
          <a:bodyPr>
            <a:normAutofit lnSpcReduction="10000"/>
          </a:bodyPr>
          <a:lstStyle/>
          <a:p>
            <a:pPr marL="0" indent="0" algn="ctr">
              <a:buNone/>
            </a:pPr>
            <a:r>
              <a:rPr lang="ru-RU" sz="8000" b="1" i="1" dirty="0"/>
              <a:t>Кто имеет увлечение, проживает </a:t>
            </a:r>
            <a:r>
              <a:rPr lang="ru-RU" sz="8000" b="1" i="1"/>
              <a:t>две жизни.</a:t>
            </a:r>
            <a:endParaRPr lang="ru-RU" sz="8000" b="1" i="1" dirty="0"/>
          </a:p>
          <a:p>
            <a:pPr marL="0" indent="0" algn="r">
              <a:buNone/>
            </a:pPr>
            <a:endParaRPr lang="ru-RU" sz="4700" dirty="0"/>
          </a:p>
          <a:p>
            <a:pPr marL="0" indent="0" algn="r">
              <a:buNone/>
            </a:pPr>
            <a:r>
              <a:rPr lang="ru-RU" sz="4000" b="1" dirty="0"/>
              <a:t>Китайская пословица</a:t>
            </a:r>
          </a:p>
        </p:txBody>
      </p:sp>
    </p:spTree>
    <p:extLst>
      <p:ext uri="{BB962C8B-B14F-4D97-AF65-F5344CB8AC3E}">
        <p14:creationId xmlns:p14="http://schemas.microsoft.com/office/powerpoint/2010/main" val="1066921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9EB945-8B86-447F-BC27-718BF2F5F2B9}"/>
              </a:ext>
            </a:extLst>
          </p:cNvPr>
          <p:cNvSpPr>
            <a:spLocks noGrp="1"/>
          </p:cNvSpPr>
          <p:nvPr>
            <p:ph type="title"/>
          </p:nvPr>
        </p:nvSpPr>
        <p:spPr/>
        <p:txBody>
          <a:bodyPr>
            <a:normAutofit fontScale="90000"/>
          </a:bodyPr>
          <a:lstStyle/>
          <a:p>
            <a:r>
              <a:rPr lang="ru-RU" dirty="0"/>
              <a:t>Продолжение проекта «Коллекционирование» </a:t>
            </a:r>
            <a:br>
              <a:rPr lang="ru-RU" dirty="0"/>
            </a:br>
            <a:r>
              <a:rPr lang="ru-RU" dirty="0"/>
              <a:t>«Моя любимая конфета»</a:t>
            </a:r>
          </a:p>
        </p:txBody>
      </p:sp>
      <p:sp>
        <p:nvSpPr>
          <p:cNvPr id="3" name="Объект 2">
            <a:extLst>
              <a:ext uri="{FF2B5EF4-FFF2-40B4-BE49-F238E27FC236}">
                <a16:creationId xmlns:a16="http://schemas.microsoft.com/office/drawing/2014/main" id="{1324346A-C579-482D-B673-D96487C2E937}"/>
              </a:ext>
            </a:extLst>
          </p:cNvPr>
          <p:cNvSpPr>
            <a:spLocks noGrp="1"/>
          </p:cNvSpPr>
          <p:nvPr>
            <p:ph idx="1"/>
          </p:nvPr>
        </p:nvSpPr>
        <p:spPr/>
        <p:txBody>
          <a:bodyPr/>
          <a:lstStyle/>
          <a:p>
            <a:pPr marL="106680" indent="0" algn="ctr">
              <a:buNone/>
            </a:pPr>
            <a:endParaRPr lang="ru-RU" sz="2400" b="0" i="0" u="none" strike="noStrike" dirty="0">
              <a:effectLst/>
              <a:latin typeface="Times New Roman" panose="02020603050405020304" pitchFamily="18" charset="0"/>
            </a:endParaRPr>
          </a:p>
          <a:p>
            <a:pPr marL="106680" indent="0">
              <a:buNone/>
            </a:pPr>
            <a:r>
              <a:rPr lang="ru-RU" sz="2400" b="0" i="0" u="none" strike="noStrike" dirty="0">
                <a:effectLst/>
                <a:latin typeface="Times New Roman" panose="02020603050405020304" pitchFamily="18" charset="0"/>
              </a:rPr>
              <a:t>Жила – была конфета</a:t>
            </a:r>
            <a:endParaRPr lang="ru-RU" sz="2400" b="0" i="0" dirty="0">
              <a:effectLst/>
              <a:latin typeface="Times New Roman" panose="02020603050405020304" pitchFamily="18" charset="0"/>
            </a:endParaRPr>
          </a:p>
          <a:p>
            <a:pPr marL="106680" indent="0">
              <a:buNone/>
            </a:pPr>
            <a:r>
              <a:rPr lang="ru-RU" sz="2400" b="0" i="0" u="none" strike="noStrike" dirty="0">
                <a:effectLst/>
                <a:latin typeface="Times New Roman" panose="02020603050405020304" pitchFamily="18" charset="0"/>
              </a:rPr>
              <a:t>С веселою начинкой –</a:t>
            </a:r>
            <a:endParaRPr lang="ru-RU" sz="2400" b="0" i="0" dirty="0">
              <a:effectLst/>
              <a:latin typeface="Times New Roman" panose="02020603050405020304" pitchFamily="18" charset="0"/>
            </a:endParaRPr>
          </a:p>
          <a:p>
            <a:pPr marL="106680" indent="0">
              <a:buNone/>
            </a:pPr>
            <a:r>
              <a:rPr lang="ru-RU" sz="2400" b="0" i="0" u="none" strike="noStrike" dirty="0">
                <a:effectLst/>
                <a:latin typeface="Times New Roman" panose="02020603050405020304" pitchFamily="18" charset="0"/>
              </a:rPr>
              <a:t>Вот от нее бумажка</a:t>
            </a:r>
            <a:endParaRPr lang="ru-RU" sz="2400" b="0" i="0" dirty="0">
              <a:effectLst/>
              <a:latin typeface="Times New Roman" panose="02020603050405020304" pitchFamily="18" charset="0"/>
            </a:endParaRPr>
          </a:p>
          <a:p>
            <a:pPr marL="0" indent="0">
              <a:buNone/>
            </a:pPr>
            <a:r>
              <a:rPr lang="ru-RU" sz="2400" b="0" i="0" u="none" strike="noStrike" dirty="0">
                <a:effectLst/>
                <a:latin typeface="Times New Roman" panose="02020603050405020304" pitchFamily="18" charset="0"/>
              </a:rPr>
              <a:t>  С веселою картинкой!</a:t>
            </a:r>
            <a:endParaRPr lang="ru-RU" sz="2400" b="0" i="0" dirty="0">
              <a:effectLst/>
              <a:latin typeface="Times New Roman" panose="02020603050405020304" pitchFamily="18" charset="0"/>
            </a:endParaRPr>
          </a:p>
          <a:p>
            <a:pPr marL="106680" indent="0">
              <a:buNone/>
            </a:pPr>
            <a:r>
              <a:rPr lang="ru-RU" sz="2400" b="0" i="0" u="none" strike="noStrike" dirty="0">
                <a:effectLst/>
                <a:latin typeface="Times New Roman" panose="02020603050405020304" pitchFamily="18" charset="0"/>
              </a:rPr>
              <a:t>Ах, был бы я художник,</a:t>
            </a:r>
            <a:endParaRPr lang="ru-RU" sz="2400" b="0" i="0" dirty="0">
              <a:effectLst/>
              <a:latin typeface="Times New Roman" panose="02020603050405020304" pitchFamily="18" charset="0"/>
            </a:endParaRPr>
          </a:p>
          <a:p>
            <a:pPr marL="106680" indent="0">
              <a:buNone/>
            </a:pPr>
            <a:r>
              <a:rPr lang="ru-RU" sz="2400" b="0" i="0" u="none" strike="noStrike" dirty="0">
                <a:effectLst/>
                <a:latin typeface="Times New Roman" panose="02020603050405020304" pitchFamily="18" charset="0"/>
              </a:rPr>
              <a:t>Вставал бы чуть свет</a:t>
            </a:r>
            <a:endParaRPr lang="ru-RU" sz="2400" b="0" i="0" dirty="0">
              <a:effectLst/>
              <a:latin typeface="Times New Roman" panose="02020603050405020304" pitchFamily="18" charset="0"/>
            </a:endParaRPr>
          </a:p>
          <a:p>
            <a:pPr marL="106680" indent="0">
              <a:buNone/>
            </a:pPr>
            <a:r>
              <a:rPr lang="ru-RU" sz="2400" b="0" i="0" u="none" strike="noStrike" dirty="0">
                <a:effectLst/>
                <a:latin typeface="Times New Roman" panose="02020603050405020304" pitchFamily="18" charset="0"/>
              </a:rPr>
              <a:t>И рисовал бы только</a:t>
            </a:r>
            <a:endParaRPr lang="ru-RU" sz="2400" b="0" i="0" dirty="0">
              <a:effectLst/>
              <a:latin typeface="Times New Roman" panose="02020603050405020304" pitchFamily="18" charset="0"/>
            </a:endParaRPr>
          </a:p>
          <a:p>
            <a:pPr marL="106680" indent="0">
              <a:buNone/>
            </a:pPr>
            <a:r>
              <a:rPr lang="ru-RU" sz="2400" b="0" i="0" u="none" strike="noStrike" dirty="0">
                <a:effectLst/>
                <a:latin typeface="Times New Roman" panose="02020603050405020304" pitchFamily="18" charset="0"/>
              </a:rPr>
              <a:t>Бумажки от конфет</a:t>
            </a:r>
            <a:endParaRPr lang="ru-RU" sz="2400" b="0" i="0" dirty="0">
              <a:effectLst/>
              <a:latin typeface="Times New Roman" panose="02020603050405020304" pitchFamily="18" charset="0"/>
            </a:endParaRPr>
          </a:p>
          <a:p>
            <a:endParaRPr lang="ru-RU" dirty="0"/>
          </a:p>
        </p:txBody>
      </p:sp>
      <p:pic>
        <p:nvPicPr>
          <p:cNvPr id="5" name="Рисунок 4">
            <a:extLst>
              <a:ext uri="{FF2B5EF4-FFF2-40B4-BE49-F238E27FC236}">
                <a16:creationId xmlns:a16="http://schemas.microsoft.com/office/drawing/2014/main" id="{D9BF4D73-AEAF-4042-B54F-DDBD930251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46" t="12927" r="6636" b="14598"/>
          <a:stretch/>
        </p:blipFill>
        <p:spPr>
          <a:xfrm>
            <a:off x="3707904" y="1960281"/>
            <a:ext cx="5068655" cy="4192562"/>
          </a:xfrm>
          <a:prstGeom prst="rect">
            <a:avLst/>
          </a:prstGeom>
        </p:spPr>
      </p:pic>
    </p:spTree>
    <p:extLst>
      <p:ext uri="{BB962C8B-B14F-4D97-AF65-F5344CB8AC3E}">
        <p14:creationId xmlns:p14="http://schemas.microsoft.com/office/powerpoint/2010/main" val="33717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65211C2-1AF8-474F-B382-6D7333FBD5C3}"/>
              </a:ext>
            </a:extLst>
          </p:cNvPr>
          <p:cNvSpPr>
            <a:spLocks noGrp="1"/>
          </p:cNvSpPr>
          <p:nvPr>
            <p:ph idx="1"/>
          </p:nvPr>
        </p:nvSpPr>
        <p:spPr>
          <a:xfrm>
            <a:off x="457200" y="332656"/>
            <a:ext cx="8229600" cy="5793507"/>
          </a:xfrm>
        </p:spPr>
        <p:txBody>
          <a:bodyPr>
            <a:normAutofit fontScale="62500" lnSpcReduction="20000"/>
          </a:bodyPr>
          <a:lstStyle/>
          <a:p>
            <a:pPr marL="0" indent="0">
              <a:buNone/>
            </a:pPr>
            <a:r>
              <a:rPr lang="ru-RU" sz="1800" b="1" i="0" u="sng" dirty="0">
                <a:effectLst/>
                <a:latin typeface="Times New Roman" panose="02020603050405020304" pitchFamily="18" charset="0"/>
              </a:rPr>
              <a:t>Цели</a:t>
            </a:r>
            <a:r>
              <a:rPr lang="ru-RU" sz="1800" b="0" i="0" u="none" strike="noStrike" dirty="0">
                <a:effectLst/>
                <a:latin typeface="Times New Roman" panose="02020603050405020304" pitchFamily="18" charset="0"/>
              </a:rPr>
              <a:t> нашего проекта: сплочение детей, вовлечение </a:t>
            </a:r>
            <a:r>
              <a:rPr lang="ru-RU" sz="1800" dirty="0">
                <a:latin typeface="Times New Roman" panose="02020603050405020304" pitchFamily="18" charset="0"/>
              </a:rPr>
              <a:t>родителей воспитанников в процесс </a:t>
            </a:r>
            <a:r>
              <a:rPr lang="ru-RU" sz="1800" dirty="0" err="1">
                <a:latin typeface="Times New Roman" panose="02020603050405020304" pitchFamily="18" charset="0"/>
              </a:rPr>
              <a:t>коллекционирования,</a:t>
            </a:r>
            <a:r>
              <a:rPr lang="ru-RU" sz="1800" b="0" i="0" u="none" strike="noStrike" dirty="0" err="1">
                <a:effectLst/>
                <a:latin typeface="Times New Roman" panose="02020603050405020304" pitchFamily="18" charset="0"/>
              </a:rPr>
              <a:t>знакомство</a:t>
            </a:r>
            <a:r>
              <a:rPr lang="ru-RU" sz="1800" b="0" i="0" u="none" strike="noStrike" dirty="0">
                <a:effectLst/>
                <a:latin typeface="Times New Roman" panose="02020603050405020304" pitchFamily="18" charset="0"/>
              </a:rPr>
              <a:t> с многообразием фантиков, классификация обёрток; изготовление поделок из обёрток.</a:t>
            </a:r>
          </a:p>
          <a:p>
            <a:pPr algn="just"/>
            <a:r>
              <a:rPr lang="ru-RU" sz="1900" b="0" i="0" u="none" strike="noStrike" dirty="0">
                <a:effectLst/>
                <a:latin typeface="Times New Roman" panose="02020603050405020304" pitchFamily="18" charset="0"/>
              </a:rPr>
              <a:t>Мы начали свой проект с изучения многообразия фантика .</a:t>
            </a:r>
            <a:endParaRPr lang="ru-RU" sz="1900" b="0" i="0" dirty="0">
              <a:effectLst/>
              <a:latin typeface="Times New Roman" panose="02020603050405020304" pitchFamily="18" charset="0"/>
            </a:endParaRPr>
          </a:p>
          <a:p>
            <a:pPr algn="just"/>
            <a:r>
              <a:rPr lang="ru-RU" sz="1900" b="0" i="0" u="none" strike="noStrike" dirty="0">
                <a:effectLst/>
                <a:latin typeface="Times New Roman" panose="02020603050405020304" pitchFamily="18" charset="0"/>
              </a:rPr>
              <a:t>Обратимся к словарю С.А. Ожегова</a:t>
            </a:r>
            <a:endParaRPr lang="ru-RU" sz="1900" b="0" i="0" dirty="0">
              <a:effectLst/>
              <a:latin typeface="Times New Roman" panose="02020603050405020304" pitchFamily="18" charset="0"/>
            </a:endParaRPr>
          </a:p>
          <a:p>
            <a:pPr algn="just"/>
            <a:r>
              <a:rPr lang="ru-RU" sz="1900" b="0" i="0" u="none" strike="noStrike" dirty="0">
                <a:effectLst/>
                <a:latin typeface="Times New Roman" panose="02020603050405020304" pitchFamily="18" charset="0"/>
              </a:rPr>
              <a:t>Этимология слова «фант» происхождение от немецкого «</a:t>
            </a:r>
            <a:r>
              <a:rPr lang="ru-RU" sz="1900" b="0" i="0" u="none" strike="noStrike" dirty="0" err="1">
                <a:effectLst/>
                <a:latin typeface="Times New Roman" panose="02020603050405020304" pitchFamily="18" charset="0"/>
              </a:rPr>
              <a:t>Pfan</a:t>
            </a:r>
            <a:r>
              <a:rPr lang="ru-RU" sz="1900" b="0" i="0" u="none" strike="noStrike" dirty="0">
                <a:effectLst/>
                <a:latin typeface="Times New Roman" panose="02020603050405020304" pitchFamily="18" charset="0"/>
              </a:rPr>
              <a:t>» -залог, заклад.</a:t>
            </a:r>
            <a:endParaRPr lang="ru-RU" sz="1900" b="0" i="0" dirty="0">
              <a:effectLst/>
              <a:latin typeface="Times New Roman" panose="02020603050405020304" pitchFamily="18" charset="0"/>
            </a:endParaRPr>
          </a:p>
          <a:p>
            <a:pPr algn="just"/>
            <a:r>
              <a:rPr lang="ru-RU" sz="1900" b="1" i="0" u="none" strike="noStrike" dirty="0">
                <a:effectLst/>
                <a:latin typeface="Times New Roman" panose="02020603050405020304" pitchFamily="18" charset="0"/>
              </a:rPr>
              <a:t>Фант </a:t>
            </a:r>
            <a:r>
              <a:rPr lang="ru-RU" sz="1900" b="0" i="0" u="none" strike="noStrike" dirty="0">
                <a:effectLst/>
                <a:latin typeface="Times New Roman" panose="02020603050405020304" pitchFamily="18" charset="0"/>
              </a:rPr>
              <a:t>- вещь, отдаваемая участником игры для жеребьевки </a:t>
            </a:r>
            <a:br>
              <a:rPr lang="ru-RU" sz="1900" b="0" i="0" u="none" strike="noStrike" dirty="0">
                <a:effectLst/>
                <a:latin typeface="Times New Roman" panose="02020603050405020304" pitchFamily="18" charset="0"/>
              </a:rPr>
            </a:br>
            <a:r>
              <a:rPr lang="ru-RU" sz="1900" b="0" i="0" u="none" strike="noStrike" dirty="0">
                <a:effectLst/>
                <a:latin typeface="Times New Roman" panose="02020603050405020304" pitchFamily="18" charset="0"/>
              </a:rPr>
              <a:t>Пример: Вынуть счастливый фант; </a:t>
            </a:r>
            <a:r>
              <a:rPr lang="ru-RU" sz="1900" b="1" i="0" u="none" strike="noStrike" dirty="0">
                <a:effectLst/>
                <a:latin typeface="Times New Roman" panose="02020603050405020304" pitchFamily="18" charset="0"/>
              </a:rPr>
              <a:t>фантик </a:t>
            </a:r>
            <a:r>
              <a:rPr lang="ru-RU" sz="1900" b="1" i="0" u="none" strike="noStrike" dirty="0" err="1">
                <a:effectLst/>
                <a:latin typeface="Times New Roman" panose="02020603050405020304" pitchFamily="18" charset="0"/>
              </a:rPr>
              <a:t>fantik</a:t>
            </a:r>
            <a:r>
              <a:rPr lang="ru-RU" sz="1900" b="0" i="0" u="none" strike="noStrike" dirty="0">
                <a:effectLst/>
                <a:latin typeface="Times New Roman" panose="02020603050405020304" pitchFamily="18" charset="0"/>
              </a:rPr>
              <a:t>–  пустая облатка, вощеная бумага, обертка для конфет</a:t>
            </a:r>
            <a:endParaRPr lang="ru-RU" sz="1900" b="0" i="0" dirty="0">
              <a:effectLst/>
              <a:latin typeface="Times New Roman" panose="02020603050405020304" pitchFamily="18" charset="0"/>
            </a:endParaRPr>
          </a:p>
          <a:p>
            <a:pPr algn="ctr"/>
            <a:r>
              <a:rPr lang="ru-RU" sz="1900" b="1" i="0" u="none" strike="noStrike" dirty="0">
                <a:effectLst/>
                <a:latin typeface="Times New Roman" panose="02020603050405020304" pitchFamily="18" charset="0"/>
              </a:rPr>
              <a:t>ИСТОРИЯ ФАНТИКА</a:t>
            </a:r>
            <a:endParaRPr lang="ru-RU" sz="1900" b="0" i="0" dirty="0">
              <a:effectLst/>
              <a:latin typeface="Times New Roman" panose="02020603050405020304" pitchFamily="18" charset="0"/>
            </a:endParaRPr>
          </a:p>
          <a:p>
            <a:pPr algn="just"/>
            <a:r>
              <a:rPr lang="ru-RU" sz="1900" b="0" i="0" u="none" strike="noStrike" dirty="0">
                <a:effectLst/>
                <a:latin typeface="Times New Roman" panose="02020603050405020304" pitchFamily="18" charset="0"/>
              </a:rPr>
              <a:t>        Оказывается, изобретатель фантика стал  Томас </a:t>
            </a:r>
            <a:r>
              <a:rPr lang="ru-RU" sz="1900" b="0" i="0" u="none" strike="noStrike" dirty="0" err="1">
                <a:effectLst/>
                <a:latin typeface="Times New Roman" panose="02020603050405020304" pitchFamily="18" charset="0"/>
              </a:rPr>
              <a:t>АлвеЭдиссон</a:t>
            </a:r>
            <a:r>
              <a:rPr lang="ru-RU" sz="1900" b="0" i="0" u="none" strike="noStrike" dirty="0">
                <a:effectLst/>
                <a:latin typeface="Times New Roman" panose="02020603050405020304" pitchFamily="18" charset="0"/>
              </a:rPr>
              <a:t>, тот самый, который известен нам как изобретатель фонографа, пишущей машинки, генератора переменного тока и, конечно, лампочки. Еще  он изобрел биржевой телеграф,  электростанцию постоянного тока,  диктофон, никелевый аккумулятор и много еще чего, всего более 1000 патентов.</a:t>
            </a:r>
            <a:endParaRPr lang="ru-RU" sz="1900" b="0" i="0" dirty="0">
              <a:effectLst/>
              <a:latin typeface="Times New Roman" panose="02020603050405020304" pitchFamily="18" charset="0"/>
            </a:endParaRPr>
          </a:p>
          <a:p>
            <a:pPr algn="just"/>
            <a:r>
              <a:rPr lang="ru-RU" sz="1900" b="0" i="0" u="none" strike="noStrike" dirty="0">
                <a:effectLst/>
                <a:latin typeface="Times New Roman" panose="02020603050405020304" pitchFamily="18" charset="0"/>
              </a:rPr>
              <a:t>И среди всего этого великолепия мало кто вспоминает, что в 1872 году Эдисон придумал еще и парафинированную бумагу, служившую первой оберткой для конфет. </a:t>
            </a:r>
            <a:br>
              <a:rPr lang="ru-RU" sz="1900" b="0" i="0" u="none" strike="noStrike" dirty="0">
                <a:effectLst/>
                <a:latin typeface="Times New Roman" panose="02020603050405020304" pitchFamily="18" charset="0"/>
              </a:rPr>
            </a:br>
            <a:r>
              <a:rPr lang="ru-RU" sz="1900" b="0" i="0" u="none" strike="noStrike" dirty="0">
                <a:effectLst/>
                <a:latin typeface="Times New Roman" panose="02020603050405020304" pitchFamily="18" charset="0"/>
              </a:rPr>
              <a:t>   </a:t>
            </a:r>
            <a:endParaRPr lang="ru-RU" sz="1900" b="0" i="0" dirty="0">
              <a:effectLst/>
              <a:latin typeface="Times New Roman" panose="02020603050405020304" pitchFamily="18" charset="0"/>
            </a:endParaRPr>
          </a:p>
          <a:p>
            <a:pPr marL="228600" algn="just"/>
            <a:r>
              <a:rPr lang="ru-RU" sz="1900" b="1" i="0" u="none" strike="noStrike" dirty="0">
                <a:effectLst/>
                <a:latin typeface="Times New Roman" panose="02020603050405020304" pitchFamily="18" charset="0"/>
              </a:rPr>
              <a:t>Исследование  дизайна фантика от его создания до наших дней</a:t>
            </a:r>
            <a:endParaRPr lang="ru-RU" sz="1900" b="0" i="0" dirty="0">
              <a:effectLst/>
              <a:latin typeface="Times New Roman" panose="02020603050405020304" pitchFamily="18" charset="0"/>
            </a:endParaRPr>
          </a:p>
          <a:p>
            <a:pPr marL="228600" algn="just"/>
            <a:r>
              <a:rPr lang="ru-RU" sz="1900" b="0" i="0" u="none" strike="noStrike" dirty="0">
                <a:effectLst/>
                <a:latin typeface="Times New Roman" panose="02020603050405020304" pitchFamily="18" charset="0"/>
              </a:rPr>
              <a:t>Первый фантик был простой – парафинированная бумага.</a:t>
            </a:r>
            <a:endParaRPr lang="ru-RU" sz="1900" b="0" i="0" dirty="0">
              <a:effectLst/>
              <a:latin typeface="Times New Roman" panose="02020603050405020304" pitchFamily="18" charset="0"/>
            </a:endParaRPr>
          </a:p>
          <a:p>
            <a:pPr algn="just"/>
            <a:r>
              <a:rPr lang="ru-RU" sz="1900" b="0" i="0" u="none" strike="noStrike" dirty="0">
                <a:effectLst/>
                <a:latin typeface="Times New Roman" panose="02020603050405020304" pitchFamily="18" charset="0"/>
              </a:rPr>
              <a:t>        В середине XIX века в Петербурге уже была открыта первая фабрика по производству конфет. Владельцем ее был знаменитый </a:t>
            </a:r>
            <a:r>
              <a:rPr lang="ru-RU" sz="1900" b="1" i="0" u="none" strike="noStrike" dirty="0">
                <a:effectLst/>
                <a:latin typeface="Times New Roman" panose="02020603050405020304" pitchFamily="18" charset="0"/>
              </a:rPr>
              <a:t>Ландрин.</a:t>
            </a:r>
            <a:endParaRPr lang="ru-RU" sz="1900" b="0" i="0" dirty="0">
              <a:effectLst/>
              <a:latin typeface="Times New Roman" panose="02020603050405020304" pitchFamily="18" charset="0"/>
            </a:endParaRPr>
          </a:p>
          <a:p>
            <a:pPr algn="just"/>
            <a:r>
              <a:rPr lang="ru-RU" sz="1900" b="0" i="0" u="none" strike="noStrike" dirty="0">
                <a:effectLst/>
                <a:latin typeface="Times New Roman" panose="02020603050405020304" pitchFamily="18" charset="0"/>
              </a:rPr>
              <a:t>В начале ХХ века в России уже было известно множество сортов конфет: леденцы и монпансье с различными вкусами, помадка и тянучки, зефир, пастила. Коробки для наборов конфет были яркими и красочными, ничуть не уступающими нынешним. На фантиках красовались изящные дореволюционные барышни, а названия были почти всегда связаны с женским полом: «Марианна», «Рыбачка», «Веселая вдова», «Софи».</a:t>
            </a:r>
            <a:endParaRPr lang="ru-RU" sz="1900" b="0" i="0" dirty="0">
              <a:effectLst/>
              <a:latin typeface="Times New Roman" panose="02020603050405020304" pitchFamily="18" charset="0"/>
            </a:endParaRPr>
          </a:p>
          <a:p>
            <a:pPr algn="just"/>
            <a:r>
              <a:rPr lang="ru-RU" sz="1900" b="0" i="0" u="none" strike="noStrike" dirty="0">
                <a:effectLst/>
                <a:latin typeface="Times New Roman" panose="02020603050405020304" pitchFamily="18" charset="0"/>
              </a:rPr>
              <a:t>         Фантики для конфет и шоколадных плиток были очень красочными и рисовались как театральные афиши. Была, например, серия конфет «Загадка»: покупателю предлагалось отгадать несложную загадку, напечатанную на конфетном фантике. Существовали обертки «образовательные» - с таблицей умножения или азбукой, и развлекательные - с пословицами, поговорками, частушками, гороскопами, гаданием и пожеланиями.</a:t>
            </a:r>
            <a:endParaRPr lang="ru-RU" sz="1900" b="0" i="0" dirty="0">
              <a:effectLst/>
              <a:latin typeface="Times New Roman" panose="02020603050405020304" pitchFamily="18" charset="0"/>
            </a:endParaRPr>
          </a:p>
          <a:p>
            <a:pPr algn="just"/>
            <a:r>
              <a:rPr lang="ru-RU" sz="1900" b="0" i="0" u="none" strike="noStrike" dirty="0">
                <a:effectLst/>
                <a:latin typeface="Times New Roman" panose="02020603050405020304" pitchFamily="18" charset="0"/>
              </a:rPr>
              <a:t>        После революции производство конфет уже не блистало прекрасным оформлением. Даже красивые обертки ушли в прошлое – что уж говорить об украшениях из карамели.  Названия были в духе того времени : «Народная», «Пионер» «Красный октябрь», «Республиканская», «Объединенный труд», «Красная звезда» Сейчас в России  над букетами, которые вернее назвать цветочными композициями, работают профессиональные флористы-оформители. А каких только названий не придумают… И  когда на столе стоит вазочка с конфетами, то я выбираю сначала  конфетку в самой красивой обертке</a:t>
            </a:r>
            <a:r>
              <a:rPr lang="ru-RU" sz="1800" b="0" i="0" u="none" strike="noStrike" dirty="0">
                <a:solidFill>
                  <a:srgbClr val="666666"/>
                </a:solidFill>
                <a:effectLst/>
                <a:latin typeface="Times New Roman" panose="02020603050405020304" pitchFamily="18" charset="0"/>
              </a:rPr>
              <a:t>.</a:t>
            </a:r>
            <a:endParaRPr lang="ru-RU" b="0" i="0" dirty="0">
              <a:solidFill>
                <a:srgbClr val="000000"/>
              </a:solidFill>
              <a:effectLst/>
              <a:latin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1226687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AA9D5D-72E8-49D7-A054-B678AE1209E6}"/>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B7D649F6-7F14-472C-9E41-7E29F9BC471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5696" y="337865"/>
            <a:ext cx="6223421" cy="6223421"/>
          </a:xfrm>
        </p:spPr>
      </p:pic>
    </p:spTree>
    <p:extLst>
      <p:ext uri="{BB962C8B-B14F-4D97-AF65-F5344CB8AC3E}">
        <p14:creationId xmlns:p14="http://schemas.microsoft.com/office/powerpoint/2010/main" val="1195548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50AB5F-14F7-4DB8-9034-5F503CE88867}"/>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16CD3618-B99A-432E-92D4-D5ACA84F802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7664" y="202531"/>
            <a:ext cx="6655469" cy="6655469"/>
          </a:xfrm>
        </p:spPr>
      </p:pic>
    </p:spTree>
    <p:extLst>
      <p:ext uri="{BB962C8B-B14F-4D97-AF65-F5344CB8AC3E}">
        <p14:creationId xmlns:p14="http://schemas.microsoft.com/office/powerpoint/2010/main" val="873321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FAE310-F86A-4585-9FCD-CC914A6A9A41}"/>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014DDDBE-4DF5-4BFB-9E8A-360226B9803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274638"/>
            <a:ext cx="6377781" cy="6377781"/>
          </a:xfrm>
        </p:spPr>
      </p:pic>
    </p:spTree>
    <p:extLst>
      <p:ext uri="{BB962C8B-B14F-4D97-AF65-F5344CB8AC3E}">
        <p14:creationId xmlns:p14="http://schemas.microsoft.com/office/powerpoint/2010/main" val="588853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487EF0-C4A1-455A-A3A1-2F227617F6FE}"/>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E6F9E6BC-23C5-43C9-A132-0ECB5E6686F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14226" y="2122538"/>
            <a:ext cx="4525963" cy="3394472"/>
          </a:xfrm>
        </p:spPr>
      </p:pic>
      <p:pic>
        <p:nvPicPr>
          <p:cNvPr id="7" name="Рисунок 6">
            <a:extLst>
              <a:ext uri="{FF2B5EF4-FFF2-40B4-BE49-F238E27FC236}">
                <a16:creationId xmlns:a16="http://schemas.microsoft.com/office/drawing/2014/main" id="{EDDE96EC-1C42-477C-8CDC-F47061E09D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62171" y="1696227"/>
            <a:ext cx="5013176" cy="3759882"/>
          </a:xfrm>
          <a:prstGeom prst="rect">
            <a:avLst/>
          </a:prstGeom>
        </p:spPr>
      </p:pic>
    </p:spTree>
    <p:extLst>
      <p:ext uri="{BB962C8B-B14F-4D97-AF65-F5344CB8AC3E}">
        <p14:creationId xmlns:p14="http://schemas.microsoft.com/office/powerpoint/2010/main" val="3335057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a:xfrm>
            <a:off x="457200" y="620688"/>
            <a:ext cx="8229600" cy="4525963"/>
          </a:xfrm>
        </p:spPr>
        <p:txBody>
          <a:bodyPr>
            <a:noAutofit/>
          </a:bodyPr>
          <a:lstStyle/>
          <a:p>
            <a:pPr marL="0" indent="0" algn="ctr">
              <a:buNone/>
            </a:pPr>
            <a:r>
              <a:rPr lang="ru-RU" sz="4000" b="1" dirty="0"/>
              <a:t>Конхиология</a:t>
            </a:r>
            <a:r>
              <a:rPr lang="ru-RU" sz="4000" dirty="0"/>
              <a:t> – это наука, которая занимается изучением раковин беспозвоночных.</a:t>
            </a:r>
          </a:p>
          <a:p>
            <a:endParaRPr lang="ru-RU" sz="4000" dirty="0"/>
          </a:p>
          <a:p>
            <a:pPr marL="0" indent="0" algn="ctr">
              <a:buNone/>
            </a:pPr>
            <a:r>
              <a:rPr lang="ru-RU" sz="4000" b="1" dirty="0"/>
              <a:t>Конхиофилия</a:t>
            </a:r>
            <a:r>
              <a:rPr lang="ru-RU" sz="4000" dirty="0"/>
              <a:t> – это коллекционирование морских раковин или хобби, которое зачастую начинается с отдыха вблизи водоёмов.</a:t>
            </a:r>
          </a:p>
        </p:txBody>
      </p:sp>
    </p:spTree>
    <p:extLst>
      <p:ext uri="{BB962C8B-B14F-4D97-AF65-F5344CB8AC3E}">
        <p14:creationId xmlns:p14="http://schemas.microsoft.com/office/powerpoint/2010/main" val="3942932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0306B0-B8CC-4A17-8610-85BFC08B44E4}"/>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C15A7404-EA15-4FA8-B792-45B9125BC64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03247" y="1519471"/>
            <a:ext cx="5462068" cy="4096551"/>
          </a:xfrm>
        </p:spPr>
      </p:pic>
      <p:pic>
        <p:nvPicPr>
          <p:cNvPr id="7" name="Рисунок 6">
            <a:extLst>
              <a:ext uri="{FF2B5EF4-FFF2-40B4-BE49-F238E27FC236}">
                <a16:creationId xmlns:a16="http://schemas.microsoft.com/office/drawing/2014/main" id="{9FA5589D-6301-4727-9D11-CC9CAFAF8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233280" y="1823399"/>
            <a:ext cx="5013176" cy="3759882"/>
          </a:xfrm>
          <a:prstGeom prst="rect">
            <a:avLst/>
          </a:prstGeom>
        </p:spPr>
      </p:pic>
    </p:spTree>
    <p:extLst>
      <p:ext uri="{BB962C8B-B14F-4D97-AF65-F5344CB8AC3E}">
        <p14:creationId xmlns:p14="http://schemas.microsoft.com/office/powerpoint/2010/main" val="1402530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CE9AF3-54A1-4CA4-A8B0-11A9FF7FB106}"/>
              </a:ext>
            </a:extLst>
          </p:cNvPr>
          <p:cNvSpPr>
            <a:spLocks noGrp="1"/>
          </p:cNvSpPr>
          <p:nvPr>
            <p:ph type="title"/>
          </p:nvPr>
        </p:nvSpPr>
        <p:spPr/>
        <p:txBody>
          <a:bodyPr/>
          <a:lstStyle/>
          <a:p>
            <a:r>
              <a:rPr lang="ru-RU" dirty="0"/>
              <a:t>ПУГОВИЦЫ</a:t>
            </a:r>
          </a:p>
        </p:txBody>
      </p:sp>
      <p:sp>
        <p:nvSpPr>
          <p:cNvPr id="3" name="Объект 2">
            <a:extLst>
              <a:ext uri="{FF2B5EF4-FFF2-40B4-BE49-F238E27FC236}">
                <a16:creationId xmlns:a16="http://schemas.microsoft.com/office/drawing/2014/main" id="{578047D4-0AE3-4730-BB05-549455B18FD5}"/>
              </a:ext>
            </a:extLst>
          </p:cNvPr>
          <p:cNvSpPr>
            <a:spLocks noGrp="1"/>
          </p:cNvSpPr>
          <p:nvPr>
            <p:ph idx="1"/>
          </p:nvPr>
        </p:nvSpPr>
        <p:spPr>
          <a:xfrm>
            <a:off x="323528" y="1340768"/>
            <a:ext cx="8363272" cy="4785395"/>
          </a:xfrm>
        </p:spPr>
        <p:txBody>
          <a:bodyPr>
            <a:normAutofit fontScale="92500" lnSpcReduction="10000"/>
          </a:bodyPr>
          <a:lstStyle/>
          <a:p>
            <a:r>
              <a:rPr lang="ru-RU" b="0" i="0" dirty="0">
                <a:solidFill>
                  <a:srgbClr val="333333"/>
                </a:solidFill>
                <a:effectLst/>
                <a:latin typeface="Open Sans" panose="020B0606030504020204" pitchFamily="34" charset="0"/>
              </a:rPr>
              <a:t>Прогуливаясь каждый день по улице, можно заметить, что у каждого человека на одежде имеется та или иная пуговица, которая, несомненно, придает определенную красоту. От цвета и формы пуговиц зависит внешний вид человека. Без них мы вряд ли сможем представить, как люди до момента появления столь прекрасных предметов справлялись с одеждой, ибо без них она просто спадает.</a:t>
            </a:r>
            <a:endParaRPr lang="ru-RU" dirty="0"/>
          </a:p>
        </p:txBody>
      </p:sp>
    </p:spTree>
    <p:extLst>
      <p:ext uri="{BB962C8B-B14F-4D97-AF65-F5344CB8AC3E}">
        <p14:creationId xmlns:p14="http://schemas.microsoft.com/office/powerpoint/2010/main" val="3550910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94F0A6E-35C1-4323-A008-EDE3A707F94A}"/>
              </a:ext>
            </a:extLst>
          </p:cNvPr>
          <p:cNvSpPr>
            <a:spLocks noGrp="1"/>
          </p:cNvSpPr>
          <p:nvPr>
            <p:ph idx="1"/>
          </p:nvPr>
        </p:nvSpPr>
        <p:spPr>
          <a:xfrm>
            <a:off x="457200" y="836712"/>
            <a:ext cx="4114800" cy="5289451"/>
          </a:xfrm>
        </p:spPr>
        <p:txBody>
          <a:bodyPr>
            <a:normAutofit/>
          </a:bodyPr>
          <a:lstStyle/>
          <a:p>
            <a:pPr marL="0" indent="0">
              <a:buNone/>
            </a:pPr>
            <a:r>
              <a:rPr lang="ru-RU" sz="2400" b="0" i="0" dirty="0">
                <a:effectLst/>
                <a:latin typeface="KievitPro-Regular"/>
              </a:rPr>
              <a:t>	Для самых маленьких важно будет почаще изучать разные пуговицы: металлические, пластмассовые, гладкие, шершавые и др.; находить в общем наборе пуговиц самую большую и самую маленькую; раскладывать их по разным кучкам по цвету или размеру; считать в них количество дырочек. </a:t>
            </a:r>
            <a:endParaRPr lang="ru-RU" sz="2400" dirty="0"/>
          </a:p>
        </p:txBody>
      </p:sp>
      <p:sp>
        <p:nvSpPr>
          <p:cNvPr id="4" name="AutoShape 2">
            <a:extLst>
              <a:ext uri="{FF2B5EF4-FFF2-40B4-BE49-F238E27FC236}">
                <a16:creationId xmlns:a16="http://schemas.microsoft.com/office/drawing/2014/main" id="{0AD191DD-3A46-443D-90FF-BE32869D4D6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a:extLst>
              <a:ext uri="{FF2B5EF4-FFF2-40B4-BE49-F238E27FC236}">
                <a16:creationId xmlns:a16="http://schemas.microsoft.com/office/drawing/2014/main" id="{AAE7ED35-197F-4031-9477-BB767EB66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347579"/>
            <a:ext cx="4353948" cy="5805264"/>
          </a:xfrm>
          <a:prstGeom prst="rect">
            <a:avLst/>
          </a:prstGeom>
        </p:spPr>
      </p:pic>
    </p:spTree>
    <p:extLst>
      <p:ext uri="{BB962C8B-B14F-4D97-AF65-F5344CB8AC3E}">
        <p14:creationId xmlns:p14="http://schemas.microsoft.com/office/powerpoint/2010/main" val="881363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E6E499C-52ED-4C9D-B6D6-63476774F2C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3728" y="377296"/>
            <a:ext cx="4577556" cy="6103408"/>
          </a:xfrm>
        </p:spPr>
      </p:pic>
    </p:spTree>
    <p:extLst>
      <p:ext uri="{BB962C8B-B14F-4D97-AF65-F5344CB8AC3E}">
        <p14:creationId xmlns:p14="http://schemas.microsoft.com/office/powerpoint/2010/main" val="3765263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7795E244-E7F5-4E76-A040-1DD2CC08F1C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1234" y="404664"/>
            <a:ext cx="4634024" cy="6178698"/>
          </a:xfrm>
        </p:spPr>
      </p:pic>
    </p:spTree>
    <p:extLst>
      <p:ext uri="{BB962C8B-B14F-4D97-AF65-F5344CB8AC3E}">
        <p14:creationId xmlns:p14="http://schemas.microsoft.com/office/powerpoint/2010/main" val="1253950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47BF168-AB38-4470-B5C2-B93EE58BBCD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1393" y="404664"/>
            <a:ext cx="4723172" cy="6297563"/>
          </a:xfrm>
        </p:spPr>
      </p:pic>
    </p:spTree>
    <p:extLst>
      <p:ext uri="{BB962C8B-B14F-4D97-AF65-F5344CB8AC3E}">
        <p14:creationId xmlns:p14="http://schemas.microsoft.com/office/powerpoint/2010/main" val="4080399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3DCC722-93DE-4EEE-8266-4A230A765826}"/>
              </a:ext>
            </a:extLst>
          </p:cNvPr>
          <p:cNvSpPr>
            <a:spLocks noGrp="1"/>
          </p:cNvSpPr>
          <p:nvPr>
            <p:ph idx="1"/>
          </p:nvPr>
        </p:nvSpPr>
        <p:spPr>
          <a:xfrm>
            <a:off x="539552" y="188640"/>
            <a:ext cx="8147248" cy="6048672"/>
          </a:xfrm>
        </p:spPr>
        <p:txBody>
          <a:bodyPr>
            <a:normAutofit/>
          </a:bodyPr>
          <a:lstStyle/>
          <a:p>
            <a:pPr marL="0" indent="0">
              <a:buNone/>
            </a:pPr>
            <a:r>
              <a:rPr lang="ru-RU" b="0" i="0">
                <a:solidFill>
                  <a:srgbClr val="666666"/>
                </a:solidFill>
                <a:effectLst/>
                <a:latin typeface="KievitPro-Regular"/>
              </a:rPr>
              <a:t>	</a:t>
            </a:r>
            <a:r>
              <a:rPr lang="ru-RU" sz="2400" b="0" i="0">
                <a:effectLst/>
                <a:latin typeface="KievitPro-Regular"/>
              </a:rPr>
              <a:t>ИГРА </a:t>
            </a:r>
            <a:r>
              <a:rPr lang="ru-RU" sz="2400" b="0" i="0" dirty="0">
                <a:effectLst/>
                <a:latin typeface="KievitPro-Regular"/>
              </a:rPr>
              <a:t>«ТРИ ЦВЕТОЧКА» Эта игра может быть направлена на изучение цвета или размера. В зависимости от цели подбираем или три набора пуговиц разных цветов, или их размеров. Задачу тоже ставим перед ребенком соответствующую: «Выложи из пуговиц три цветочка, которые будут отличаться друг от друга по цвету». Если учим размер, что просим выложить три цветочка: маленький – из маленьких пуговиц, средний – из средних, большой – из больших.</a:t>
            </a:r>
          </a:p>
          <a:p>
            <a:pPr marL="0" indent="0">
              <a:buNone/>
            </a:pPr>
            <a:r>
              <a:rPr lang="ru-RU" sz="2400" dirty="0">
                <a:latin typeface="KievitPro-Regular"/>
              </a:rPr>
              <a:t>	</a:t>
            </a:r>
            <a:r>
              <a:rPr lang="ru-RU" sz="2400" b="0" i="0" dirty="0">
                <a:effectLst/>
                <a:latin typeface="KievitPro-Regular"/>
              </a:rPr>
              <a:t>РАЗВИВАЕМ МЕЛКУЮ МОТОРИКУ В любой коробке делайте прорезь. Предложите малышу насобирать полную коробку пуговичек, проталкивая их в отверстие. Можно попросить выбирать среди пуговиц только зеленые или только желтые.</a:t>
            </a:r>
            <a:endParaRPr lang="ru-RU" sz="2400" dirty="0"/>
          </a:p>
        </p:txBody>
      </p:sp>
    </p:spTree>
    <p:extLst>
      <p:ext uri="{BB962C8B-B14F-4D97-AF65-F5344CB8AC3E}">
        <p14:creationId xmlns:p14="http://schemas.microsoft.com/office/powerpoint/2010/main" val="4019303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E6576E-CD4D-FA19-2AED-C05FF6E633E8}"/>
              </a:ext>
            </a:extLst>
          </p:cNvPr>
          <p:cNvSpPr>
            <a:spLocks noGrp="1"/>
          </p:cNvSpPr>
          <p:nvPr>
            <p:ph type="title"/>
          </p:nvPr>
        </p:nvSpPr>
        <p:spPr/>
        <p:txBody>
          <a:bodyPr>
            <a:normAutofit fontScale="90000"/>
          </a:bodyPr>
          <a:lstStyle/>
          <a:p>
            <a:r>
              <a:rPr lang="ru-RU" dirty="0"/>
              <a:t>ИТОГОВАЯ РАБОТА ПРОЕКТА «КОЛЛЕКЦИОНИРОВАНИЕ»</a:t>
            </a:r>
          </a:p>
        </p:txBody>
      </p:sp>
      <p:pic>
        <p:nvPicPr>
          <p:cNvPr id="5" name="Объект 4">
            <a:extLst>
              <a:ext uri="{FF2B5EF4-FFF2-40B4-BE49-F238E27FC236}">
                <a16:creationId xmlns:a16="http://schemas.microsoft.com/office/drawing/2014/main" id="{3FC75B7D-9A2E-1075-CA5B-8D12BAD1E6F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15816" y="1718572"/>
            <a:ext cx="3641452" cy="4855270"/>
          </a:xfrm>
        </p:spPr>
      </p:pic>
    </p:spTree>
    <p:extLst>
      <p:ext uri="{BB962C8B-B14F-4D97-AF65-F5344CB8AC3E}">
        <p14:creationId xmlns:p14="http://schemas.microsoft.com/office/powerpoint/2010/main" val="945478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3371C553-F81A-8DA0-77F1-012EB02CCE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118" y="188641"/>
            <a:ext cx="5132170" cy="6842894"/>
          </a:xfrm>
        </p:spPr>
      </p:pic>
    </p:spTree>
    <p:extLst>
      <p:ext uri="{BB962C8B-B14F-4D97-AF65-F5344CB8AC3E}">
        <p14:creationId xmlns:p14="http://schemas.microsoft.com/office/powerpoint/2010/main" val="3671129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9436A40C-8EB5-0F60-9C44-869C29AF3B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1372" y="332656"/>
            <a:ext cx="4698522" cy="6264696"/>
          </a:xfrm>
        </p:spPr>
      </p:pic>
    </p:spTree>
    <p:extLst>
      <p:ext uri="{BB962C8B-B14F-4D97-AF65-F5344CB8AC3E}">
        <p14:creationId xmlns:p14="http://schemas.microsoft.com/office/powerpoint/2010/main" val="384302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Ракушки\DSC061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566" y="2973267"/>
            <a:ext cx="5477900" cy="364707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Desktop\Ракушки\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942" y="188640"/>
            <a:ext cx="5325858"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685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487A0AC9-662D-D789-6199-7D33FC5C82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7723" y="116632"/>
            <a:ext cx="4968551" cy="6624736"/>
          </a:xfrm>
        </p:spPr>
      </p:pic>
    </p:spTree>
    <p:extLst>
      <p:ext uri="{BB962C8B-B14F-4D97-AF65-F5344CB8AC3E}">
        <p14:creationId xmlns:p14="http://schemas.microsoft.com/office/powerpoint/2010/main" val="1448218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844C2E99-A404-419C-BF55-660CA3079C5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646" b="15502"/>
          <a:stretch/>
        </p:blipFill>
        <p:spPr>
          <a:xfrm>
            <a:off x="1331640" y="237417"/>
            <a:ext cx="6853677" cy="6383165"/>
          </a:xfrm>
        </p:spPr>
      </p:pic>
    </p:spTree>
    <p:extLst>
      <p:ext uri="{BB962C8B-B14F-4D97-AF65-F5344CB8AC3E}">
        <p14:creationId xmlns:p14="http://schemas.microsoft.com/office/powerpoint/2010/main" val="4141163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AA58A6-6FC2-563E-B646-E69637A7092E}"/>
              </a:ext>
            </a:extLst>
          </p:cNvPr>
          <p:cNvSpPr>
            <a:spLocks noGrp="1"/>
          </p:cNvSpPr>
          <p:nvPr>
            <p:ph type="title"/>
          </p:nvPr>
        </p:nvSpPr>
        <p:spPr/>
        <p:txBody>
          <a:bodyPr>
            <a:normAutofit fontScale="90000"/>
          </a:bodyPr>
          <a:lstStyle/>
          <a:p>
            <a:r>
              <a:rPr lang="ru-RU" dirty="0"/>
              <a:t>КОЛЛЕКЦИОНИРОВАНИЕ </a:t>
            </a:r>
            <a:br>
              <a:rPr lang="ru-RU" dirty="0"/>
            </a:br>
            <a:r>
              <a:rPr lang="ru-RU" dirty="0"/>
              <a:t>ГЕРБАРИЙ</a:t>
            </a:r>
          </a:p>
        </p:txBody>
      </p:sp>
      <p:sp>
        <p:nvSpPr>
          <p:cNvPr id="3" name="Объект 2">
            <a:extLst>
              <a:ext uri="{FF2B5EF4-FFF2-40B4-BE49-F238E27FC236}">
                <a16:creationId xmlns:a16="http://schemas.microsoft.com/office/drawing/2014/main" id="{F006FFA9-3D72-AE0B-BECD-3E6EC30800BF}"/>
              </a:ext>
            </a:extLst>
          </p:cNvPr>
          <p:cNvSpPr>
            <a:spLocks noGrp="1"/>
          </p:cNvSpPr>
          <p:nvPr>
            <p:ph idx="1"/>
          </p:nvPr>
        </p:nvSpPr>
        <p:spPr/>
        <p:txBody>
          <a:bodyPr/>
          <a:lstStyle/>
          <a:p>
            <a:pPr algn="ctr"/>
            <a:r>
              <a:rPr lang="ru-RU" sz="1800" b="1" i="0" u="sng" dirty="0">
                <a:solidFill>
                  <a:srgbClr val="000000"/>
                </a:solidFill>
                <a:effectLst/>
                <a:latin typeface="Times New Roman" panose="02020603050405020304" pitchFamily="18" charset="0"/>
              </a:rPr>
              <a:t>Гербарии бывают очень разными.</a:t>
            </a:r>
            <a:endParaRPr lang="ru-RU" sz="1800" b="0" i="0" dirty="0">
              <a:solidFill>
                <a:srgbClr val="000000"/>
              </a:solidFill>
              <a:effectLst/>
              <a:latin typeface="Calibri" panose="020F0502020204030204" pitchFamily="34" charset="0"/>
            </a:endParaRPr>
          </a:p>
          <a:p>
            <a:pPr algn="l"/>
            <a:r>
              <a:rPr lang="ru-RU" sz="1800" b="1" i="0" u="none" strike="noStrike" dirty="0">
                <a:solidFill>
                  <a:srgbClr val="000000"/>
                </a:solidFill>
                <a:effectLst/>
                <a:latin typeface="Times New Roman" panose="02020603050405020304" pitchFamily="18" charset="0"/>
              </a:rPr>
              <a:t>На них могут быть представлены:</a:t>
            </a:r>
            <a:endParaRPr lang="ru-RU" sz="1800" b="0" i="0" dirty="0">
              <a:solidFill>
                <a:srgbClr val="000000"/>
              </a:solidFill>
              <a:effectLst/>
              <a:latin typeface="Calibri" panose="020F0502020204030204" pitchFamily="34" charset="0"/>
            </a:endParaRPr>
          </a:p>
          <a:p>
            <a:pPr algn="l"/>
            <a:r>
              <a:rPr lang="ru-RU" sz="1800" b="0" i="0" u="none" strike="noStrike" dirty="0">
                <a:solidFill>
                  <a:srgbClr val="000000"/>
                </a:solidFill>
                <a:effectLst/>
                <a:latin typeface="Times New Roman" panose="02020603050405020304" pitchFamily="18" charset="0"/>
              </a:rPr>
              <a:t>- растения со всеми частями — от подземных но надземных, включая не только цветки, но и плоды;</a:t>
            </a:r>
            <a:endParaRPr lang="ru-RU" sz="1800" b="0" i="0" dirty="0">
              <a:solidFill>
                <a:srgbClr val="000000"/>
              </a:solidFill>
              <a:effectLst/>
              <a:latin typeface="Calibri" panose="020F0502020204030204" pitchFamily="34" charset="0"/>
            </a:endParaRPr>
          </a:p>
          <a:p>
            <a:pPr algn="l"/>
            <a:r>
              <a:rPr lang="ru-RU" sz="1800" b="0" i="0" u="none" strike="noStrike" dirty="0">
                <a:solidFill>
                  <a:srgbClr val="000000"/>
                </a:solidFill>
                <a:effectLst/>
                <a:latin typeface="Times New Roman" panose="02020603050405020304" pitchFamily="18" charset="0"/>
              </a:rPr>
              <a:t>- целые группы различных растений;</a:t>
            </a:r>
            <a:endParaRPr lang="ru-RU" sz="1800" b="0" i="0" dirty="0">
              <a:solidFill>
                <a:srgbClr val="000000"/>
              </a:solidFill>
              <a:effectLst/>
              <a:latin typeface="Calibri" panose="020F0502020204030204" pitchFamily="34" charset="0"/>
            </a:endParaRPr>
          </a:p>
          <a:p>
            <a:pPr algn="l"/>
            <a:r>
              <a:rPr lang="ru-RU" sz="1800" b="0" i="0" u="none" strike="noStrike" dirty="0">
                <a:solidFill>
                  <a:srgbClr val="000000"/>
                </a:solidFill>
                <a:effectLst/>
                <a:latin typeface="Times New Roman" panose="02020603050405020304" pitchFamily="18" charset="0"/>
              </a:rPr>
              <a:t>- отдельные части растений (к примеру, листья или цветки, лепестки и плоды).</a:t>
            </a:r>
            <a:endParaRPr lang="ru-RU" sz="1800" b="0" i="0" dirty="0">
              <a:solidFill>
                <a:srgbClr val="000000"/>
              </a:solidFill>
              <a:effectLst/>
              <a:latin typeface="Calibri" panose="020F0502020204030204" pitchFamily="34" charset="0"/>
            </a:endParaRPr>
          </a:p>
          <a:p>
            <a:pPr algn="l"/>
            <a:r>
              <a:rPr lang="ru-RU" sz="1800" b="0" i="0" u="none" strike="noStrike" dirty="0">
                <a:solidFill>
                  <a:srgbClr val="000000"/>
                </a:solidFill>
                <a:effectLst/>
                <a:latin typeface="Times New Roman" panose="02020603050405020304" pitchFamily="18" charset="0"/>
              </a:rPr>
              <a:t>Варианты гербариев:</a:t>
            </a:r>
            <a:endParaRPr lang="ru-RU" sz="1800" b="0" i="0" dirty="0">
              <a:solidFill>
                <a:srgbClr val="000000"/>
              </a:solidFill>
              <a:effectLst/>
              <a:latin typeface="Calibri" panose="020F0502020204030204" pitchFamily="34" charset="0"/>
            </a:endParaRPr>
          </a:p>
          <a:p>
            <a:pPr algn="l"/>
            <a:r>
              <a:rPr lang="ru-RU" sz="1800" b="0" i="0" u="none" strike="noStrike" dirty="0">
                <a:solidFill>
                  <a:srgbClr val="000000"/>
                </a:solidFill>
                <a:effectLst/>
                <a:latin typeface="Times New Roman" panose="02020603050405020304" pitchFamily="18" charset="0"/>
              </a:rPr>
              <a:t>- сорняки;</a:t>
            </a:r>
            <a:endParaRPr lang="ru-RU" sz="1800" b="0" i="0" dirty="0">
              <a:solidFill>
                <a:srgbClr val="000000"/>
              </a:solidFill>
              <a:effectLst/>
              <a:latin typeface="Calibri" panose="020F0502020204030204" pitchFamily="34" charset="0"/>
            </a:endParaRPr>
          </a:p>
          <a:p>
            <a:pPr algn="l"/>
            <a:r>
              <a:rPr lang="ru-RU" sz="1800" b="0" i="0" u="none" strike="noStrike" dirty="0">
                <a:solidFill>
                  <a:srgbClr val="000000"/>
                </a:solidFill>
                <a:effectLst/>
                <a:latin typeface="Times New Roman" panose="02020603050405020304" pitchFamily="18" charset="0"/>
              </a:rPr>
              <a:t>- лечебные травы;</a:t>
            </a:r>
            <a:endParaRPr lang="ru-RU" sz="1800" b="0" i="0" dirty="0">
              <a:solidFill>
                <a:srgbClr val="000000"/>
              </a:solidFill>
              <a:effectLst/>
              <a:latin typeface="Calibri" panose="020F0502020204030204" pitchFamily="34" charset="0"/>
            </a:endParaRPr>
          </a:p>
          <a:p>
            <a:pPr algn="l"/>
            <a:r>
              <a:rPr lang="ru-RU" sz="1800" b="0" i="0" u="none" strike="noStrike" dirty="0">
                <a:solidFill>
                  <a:srgbClr val="000000"/>
                </a:solidFill>
                <a:effectLst/>
                <a:latin typeface="Times New Roman" panose="02020603050405020304" pitchFamily="18" charset="0"/>
              </a:rPr>
              <a:t>- цветы / цветковые растения (полевые, садовые);</a:t>
            </a:r>
            <a:endParaRPr lang="ru-RU" sz="1800" b="0" i="0" dirty="0">
              <a:solidFill>
                <a:srgbClr val="000000"/>
              </a:solidFill>
              <a:effectLst/>
              <a:latin typeface="Calibri" panose="020F0502020204030204" pitchFamily="34" charset="0"/>
            </a:endParaRPr>
          </a:p>
          <a:p>
            <a:pPr algn="l"/>
            <a:r>
              <a:rPr lang="ru-RU" sz="1800" b="0" i="0" u="none" strike="noStrike" dirty="0">
                <a:solidFill>
                  <a:srgbClr val="000000"/>
                </a:solidFill>
                <a:effectLst/>
                <a:latin typeface="Times New Roman" panose="02020603050405020304" pitchFamily="18" charset="0"/>
              </a:rPr>
              <a:t>- комнатные растения;</a:t>
            </a:r>
            <a:endParaRPr lang="ru-RU" sz="1800" b="0" i="0" dirty="0">
              <a:solidFill>
                <a:srgbClr val="000000"/>
              </a:solidFill>
              <a:effectLst/>
              <a:latin typeface="Calibri" panose="020F0502020204030204" pitchFamily="34" charset="0"/>
            </a:endParaRPr>
          </a:p>
          <a:p>
            <a:pPr algn="l"/>
            <a:r>
              <a:rPr lang="ru-RU" sz="1800" b="0" i="0" u="none" strike="noStrike" dirty="0">
                <a:solidFill>
                  <a:srgbClr val="000000"/>
                </a:solidFill>
                <a:effectLst/>
                <a:latin typeface="Times New Roman" panose="02020603050405020304" pitchFamily="18" charset="0"/>
              </a:rPr>
              <a:t>- различные формы соцветий;</a:t>
            </a:r>
            <a:endParaRPr lang="ru-RU" sz="1800" b="0" i="0" dirty="0">
              <a:solidFill>
                <a:srgbClr val="000000"/>
              </a:solidFill>
              <a:effectLst/>
              <a:latin typeface="Calibri" panose="020F0502020204030204" pitchFamily="34" charset="0"/>
            </a:endParaRPr>
          </a:p>
          <a:p>
            <a:pPr algn="l"/>
            <a:r>
              <a:rPr lang="ru-RU" sz="1800" b="0" i="0" u="none" strike="noStrike" dirty="0">
                <a:solidFill>
                  <a:srgbClr val="000000"/>
                </a:solidFill>
                <a:effectLst/>
                <a:latin typeface="Times New Roman" panose="02020603050405020304" pitchFamily="18" charset="0"/>
              </a:rPr>
              <a:t>и любые другие классификации.</a:t>
            </a:r>
            <a:endParaRPr lang="ru-RU" sz="1800" b="0" i="0" dirty="0">
              <a:solidFill>
                <a:srgbClr val="000000"/>
              </a:solidFill>
              <a:effectLst/>
              <a:latin typeface="Calibri" panose="020F0502020204030204" pitchFamily="34" charset="0"/>
            </a:endParaRPr>
          </a:p>
          <a:p>
            <a:endParaRPr lang="ru-RU" dirty="0"/>
          </a:p>
        </p:txBody>
      </p:sp>
    </p:spTree>
    <p:extLst>
      <p:ext uri="{BB962C8B-B14F-4D97-AF65-F5344CB8AC3E}">
        <p14:creationId xmlns:p14="http://schemas.microsoft.com/office/powerpoint/2010/main" val="1104018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0CCAEB-4FF9-CE19-F89E-D0C3219BDEED}"/>
              </a:ext>
            </a:extLst>
          </p:cNvPr>
          <p:cNvSpPr>
            <a:spLocks noGrp="1"/>
          </p:cNvSpPr>
          <p:nvPr>
            <p:ph type="title"/>
          </p:nvPr>
        </p:nvSpPr>
        <p:spPr/>
        <p:txBody>
          <a:bodyPr>
            <a:normAutofit fontScale="90000"/>
          </a:bodyPr>
          <a:lstStyle/>
          <a:p>
            <a:r>
              <a:rPr lang="ru-RU" dirty="0"/>
              <a:t>ИТОГОВЫЕ РАБОТЫ </a:t>
            </a:r>
            <a:br>
              <a:rPr lang="ru-RU" dirty="0"/>
            </a:br>
            <a:endParaRPr lang="ru-RU" dirty="0"/>
          </a:p>
        </p:txBody>
      </p:sp>
      <p:pic>
        <p:nvPicPr>
          <p:cNvPr id="5" name="Объект 4">
            <a:extLst>
              <a:ext uri="{FF2B5EF4-FFF2-40B4-BE49-F238E27FC236}">
                <a16:creationId xmlns:a16="http://schemas.microsoft.com/office/drawing/2014/main" id="{F1CF0F57-680B-C095-05D8-E3DA2B0B18C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72203" y="1826154"/>
            <a:ext cx="5035213" cy="3776409"/>
          </a:xfrm>
        </p:spPr>
      </p:pic>
      <p:pic>
        <p:nvPicPr>
          <p:cNvPr id="7" name="Рисунок 6">
            <a:extLst>
              <a:ext uri="{FF2B5EF4-FFF2-40B4-BE49-F238E27FC236}">
                <a16:creationId xmlns:a16="http://schemas.microsoft.com/office/drawing/2014/main" id="{F464B021-C9C3-4CF7-1330-02BBC9FBD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3608" y="1883859"/>
            <a:ext cx="4881331" cy="3660998"/>
          </a:xfrm>
          <a:prstGeom prst="rect">
            <a:avLst/>
          </a:prstGeom>
        </p:spPr>
      </p:pic>
    </p:spTree>
    <p:extLst>
      <p:ext uri="{BB962C8B-B14F-4D97-AF65-F5344CB8AC3E}">
        <p14:creationId xmlns:p14="http://schemas.microsoft.com/office/powerpoint/2010/main" val="382426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E436B3-200C-7411-053F-942DB03F6332}"/>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4899A632-1F49-3129-E6A9-A84C779680E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0" y="33957"/>
            <a:ext cx="4955183" cy="3716387"/>
          </a:xfrm>
        </p:spPr>
      </p:pic>
      <p:pic>
        <p:nvPicPr>
          <p:cNvPr id="7" name="Рисунок 6">
            <a:extLst>
              <a:ext uri="{FF2B5EF4-FFF2-40B4-BE49-F238E27FC236}">
                <a16:creationId xmlns:a16="http://schemas.microsoft.com/office/drawing/2014/main" id="{AC91E857-AFB8-9BA7-4622-44CCCFBD83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067944" y="3098090"/>
            <a:ext cx="4955183" cy="3716387"/>
          </a:xfrm>
          <a:prstGeom prst="rect">
            <a:avLst/>
          </a:prstGeom>
        </p:spPr>
      </p:pic>
    </p:spTree>
    <p:extLst>
      <p:ext uri="{BB962C8B-B14F-4D97-AF65-F5344CB8AC3E}">
        <p14:creationId xmlns:p14="http://schemas.microsoft.com/office/powerpoint/2010/main" val="15305234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F00404-7CA9-2FCD-5C2F-963EEADF0C68}"/>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E6DE4340-F735-A3AA-9E14-2294BFF4788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6209" y="0"/>
            <a:ext cx="5070500" cy="3802875"/>
          </a:xfrm>
        </p:spPr>
      </p:pic>
      <p:pic>
        <p:nvPicPr>
          <p:cNvPr id="7" name="Рисунок 6">
            <a:extLst>
              <a:ext uri="{FF2B5EF4-FFF2-40B4-BE49-F238E27FC236}">
                <a16:creationId xmlns:a16="http://schemas.microsoft.com/office/drawing/2014/main" id="{4F2B72E1-6196-2462-0715-247692BD1C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26529" y="2166736"/>
            <a:ext cx="5361444" cy="4021083"/>
          </a:xfrm>
          <a:prstGeom prst="rect">
            <a:avLst/>
          </a:prstGeom>
        </p:spPr>
      </p:pic>
    </p:spTree>
    <p:extLst>
      <p:ext uri="{BB962C8B-B14F-4D97-AF65-F5344CB8AC3E}">
        <p14:creationId xmlns:p14="http://schemas.microsoft.com/office/powerpoint/2010/main" val="270423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892266-587E-BDBB-9C5F-19AA873B2A68}"/>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04222AAF-71D0-CDA2-2D6A-EEED574B238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762794" y="1140618"/>
            <a:ext cx="6102351" cy="4576763"/>
          </a:xfrm>
        </p:spPr>
      </p:pic>
      <p:pic>
        <p:nvPicPr>
          <p:cNvPr id="7" name="Рисунок 6">
            <a:extLst>
              <a:ext uri="{FF2B5EF4-FFF2-40B4-BE49-F238E27FC236}">
                <a16:creationId xmlns:a16="http://schemas.microsoft.com/office/drawing/2014/main" id="{6DF21A4F-E56E-4FD2-13A0-C2BFDE4062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873552" y="1279028"/>
            <a:ext cx="5733256" cy="4299942"/>
          </a:xfrm>
          <a:prstGeom prst="rect">
            <a:avLst/>
          </a:prstGeom>
        </p:spPr>
      </p:pic>
    </p:spTree>
    <p:extLst>
      <p:ext uri="{BB962C8B-B14F-4D97-AF65-F5344CB8AC3E}">
        <p14:creationId xmlns:p14="http://schemas.microsoft.com/office/powerpoint/2010/main" val="81590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223874-6AC8-0D08-856A-87DCC7E4752F}"/>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3A1D7A36-FDE0-D799-DE91-88E1BB00476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00703" y="954853"/>
            <a:ext cx="5441719" cy="4081289"/>
          </a:xfrm>
        </p:spPr>
      </p:pic>
      <p:pic>
        <p:nvPicPr>
          <p:cNvPr id="7" name="Рисунок 6">
            <a:extLst>
              <a:ext uri="{FF2B5EF4-FFF2-40B4-BE49-F238E27FC236}">
                <a16:creationId xmlns:a16="http://schemas.microsoft.com/office/drawing/2014/main" id="{3434544E-AA74-CE08-7FCB-5C12D3110B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164115" y="1140286"/>
            <a:ext cx="4965171" cy="3723878"/>
          </a:xfrm>
          <a:prstGeom prst="rect">
            <a:avLst/>
          </a:prstGeom>
        </p:spPr>
      </p:pic>
    </p:spTree>
    <p:extLst>
      <p:ext uri="{BB962C8B-B14F-4D97-AF65-F5344CB8AC3E}">
        <p14:creationId xmlns:p14="http://schemas.microsoft.com/office/powerpoint/2010/main" val="284796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A9F3A7-E64F-EB6D-FCED-5E37AD235A69}"/>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363BCB90-631B-70DE-5222-525E1E3D086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75740" y="2138"/>
            <a:ext cx="5049203" cy="3786902"/>
          </a:xfrm>
        </p:spPr>
      </p:pic>
      <p:pic>
        <p:nvPicPr>
          <p:cNvPr id="7" name="Рисунок 6">
            <a:extLst>
              <a:ext uri="{FF2B5EF4-FFF2-40B4-BE49-F238E27FC236}">
                <a16:creationId xmlns:a16="http://schemas.microsoft.com/office/drawing/2014/main" id="{F3A94812-FA6B-AE25-16BA-D7893CAC3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632539" y="2974301"/>
            <a:ext cx="5049204" cy="3786903"/>
          </a:xfrm>
          <a:prstGeom prst="rect">
            <a:avLst/>
          </a:prstGeom>
        </p:spPr>
      </p:pic>
    </p:spTree>
    <p:extLst>
      <p:ext uri="{BB962C8B-B14F-4D97-AF65-F5344CB8AC3E}">
        <p14:creationId xmlns:p14="http://schemas.microsoft.com/office/powerpoint/2010/main" val="263037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BA1462-AB53-09CC-089D-3DE9B4013EF9}"/>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8F7DA9FC-734C-4693-90FE-67685A80324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619672" y="931412"/>
            <a:ext cx="6660233" cy="4995175"/>
          </a:xfrm>
        </p:spPr>
      </p:pic>
    </p:spTree>
    <p:extLst>
      <p:ext uri="{BB962C8B-B14F-4D97-AF65-F5344CB8AC3E}">
        <p14:creationId xmlns:p14="http://schemas.microsoft.com/office/powerpoint/2010/main" val="1848269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Desktop\Ракушки\DSC0360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Объект 7"/>
          <p:cNvSpPr txBox="1">
            <a:spLocks/>
          </p:cNvSpPr>
          <p:nvPr/>
        </p:nvSpPr>
        <p:spPr>
          <a:xfrm>
            <a:off x="-356" y="0"/>
            <a:ext cx="4284324" cy="227687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ru-RU" sz="2800" b="1" dirty="0"/>
              <a:t>У морской ракушки горе.</a:t>
            </a:r>
          </a:p>
          <a:p>
            <a:pPr marL="0" indent="0" algn="ctr">
              <a:buFont typeface="Arial" pitchFamily="34" charset="0"/>
              <a:buNone/>
            </a:pPr>
            <a:r>
              <a:rPr lang="ru-RU" sz="2800" b="1" dirty="0"/>
              <a:t>Унесли ракушку с моря,</a:t>
            </a:r>
          </a:p>
          <a:p>
            <a:pPr marL="0" indent="0" algn="ctr">
              <a:buFont typeface="Arial" pitchFamily="34" charset="0"/>
              <a:buNone/>
            </a:pPr>
            <a:r>
              <a:rPr lang="ru-RU" sz="2800" b="1" dirty="0"/>
              <a:t>И на память шум морской</a:t>
            </a:r>
          </a:p>
          <a:p>
            <a:pPr marL="0" indent="0" algn="ctr">
              <a:buFont typeface="Arial" pitchFamily="34" charset="0"/>
              <a:buNone/>
            </a:pPr>
            <a:r>
              <a:rPr lang="ru-RU" sz="2800" b="1" dirty="0"/>
              <a:t>Унесла она с собой.</a:t>
            </a:r>
          </a:p>
        </p:txBody>
      </p:sp>
    </p:spTree>
    <p:extLst>
      <p:ext uri="{BB962C8B-B14F-4D97-AF65-F5344CB8AC3E}">
        <p14:creationId xmlns:p14="http://schemas.microsoft.com/office/powerpoint/2010/main" val="2637949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274F70-75BE-D62C-5312-1AF5BA20D009}"/>
              </a:ext>
            </a:extLst>
          </p:cNvPr>
          <p:cNvSpPr>
            <a:spLocks noGrp="1"/>
          </p:cNvSpPr>
          <p:nvPr>
            <p:ph type="title"/>
          </p:nvPr>
        </p:nvSpPr>
        <p:spPr/>
        <p:txBody>
          <a:bodyPr>
            <a:normAutofit fontScale="90000"/>
          </a:bodyPr>
          <a:lstStyle/>
          <a:p>
            <a:r>
              <a:rPr lang="ru-RU" dirty="0"/>
              <a:t>Зима. Мы-коллекционеры ёлочных игрушек!</a:t>
            </a:r>
          </a:p>
        </p:txBody>
      </p:sp>
      <p:sp>
        <p:nvSpPr>
          <p:cNvPr id="3" name="Объект 2">
            <a:extLst>
              <a:ext uri="{FF2B5EF4-FFF2-40B4-BE49-F238E27FC236}">
                <a16:creationId xmlns:a16="http://schemas.microsoft.com/office/drawing/2014/main" id="{D2AF8202-9151-AC9E-3436-768AD85D7413}"/>
              </a:ext>
            </a:extLst>
          </p:cNvPr>
          <p:cNvSpPr>
            <a:spLocks noGrp="1"/>
          </p:cNvSpPr>
          <p:nvPr>
            <p:ph idx="1"/>
          </p:nvPr>
        </p:nvSpPr>
        <p:spPr/>
        <p:txBody>
          <a:bodyPr>
            <a:normAutofit fontScale="92500" lnSpcReduction="20000"/>
          </a:bodyPr>
          <a:lstStyle/>
          <a:p>
            <a:pPr marL="0" indent="0">
              <a:buNone/>
            </a:pPr>
            <a:r>
              <a:rPr lang="ru-RU" b="0" i="0" dirty="0">
                <a:solidFill>
                  <a:srgbClr val="212529"/>
                </a:solidFill>
                <a:effectLst/>
                <a:latin typeface="Arial" panose="020B0604020202020204" pitchFamily="34" charset="0"/>
              </a:rPr>
              <a:t>	На прилавках магазинов перед Новым годом появляются яркие новогодние игрушки, серебристая мишура и гирлянды. А в каждом доме спешат установить нарядную елку. Все эти праздничные атрибуты давно стали для нас привычными. И мало кто задумывается о том, какова история новогодней игрушки и почему появилась традиция устанавливать и украшать праздничное дерево. Разобраться в этом поможет работа, осуществляемая в ходе реализации проекта.</a:t>
            </a:r>
            <a:endParaRPr lang="ru-RU" dirty="0"/>
          </a:p>
        </p:txBody>
      </p:sp>
    </p:spTree>
    <p:extLst>
      <p:ext uri="{BB962C8B-B14F-4D97-AF65-F5344CB8AC3E}">
        <p14:creationId xmlns:p14="http://schemas.microsoft.com/office/powerpoint/2010/main" val="2464890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9BF6DA12-D876-D39E-6295-BBFA9AF954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1" y="208870"/>
            <a:ext cx="6712110" cy="6712110"/>
          </a:xfrm>
        </p:spPr>
      </p:pic>
      <p:sp>
        <p:nvSpPr>
          <p:cNvPr id="7" name="Заголовок 6">
            <a:extLst>
              <a:ext uri="{FF2B5EF4-FFF2-40B4-BE49-F238E27FC236}">
                <a16:creationId xmlns:a16="http://schemas.microsoft.com/office/drawing/2014/main" id="{2F0C008B-71D1-CAB1-E8BB-00DB33736F5F}"/>
              </a:ext>
            </a:extLst>
          </p:cNvPr>
          <p:cNvSpPr>
            <a:spLocks noGrp="1"/>
          </p:cNvSpPr>
          <p:nvPr>
            <p:ph type="title"/>
          </p:nvPr>
        </p:nvSpPr>
        <p:spPr/>
        <p:txBody>
          <a:bodyPr/>
          <a:lstStyle/>
          <a:p>
            <a:endParaRPr lang="ru-RU"/>
          </a:p>
        </p:txBody>
      </p:sp>
    </p:spTree>
    <p:extLst>
      <p:ext uri="{BB962C8B-B14F-4D97-AF65-F5344CB8AC3E}">
        <p14:creationId xmlns:p14="http://schemas.microsoft.com/office/powerpoint/2010/main" val="3013507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AF3F48-2716-D783-1640-EB5350E356BF}"/>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CBE5D9CE-5CC9-B31D-AFBE-FAA56665E54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68523"/>
            <a:ext cx="6912768" cy="6912768"/>
          </a:xfrm>
        </p:spPr>
      </p:pic>
    </p:spTree>
    <p:extLst>
      <p:ext uri="{BB962C8B-B14F-4D97-AF65-F5344CB8AC3E}">
        <p14:creationId xmlns:p14="http://schemas.microsoft.com/office/powerpoint/2010/main" val="1359945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38E4AA-B310-88E2-196E-D6612367C067}"/>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2E6A7BE4-5C96-4C51-AB24-A7B45699D64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89249"/>
            <a:ext cx="6768752" cy="6768752"/>
          </a:xfrm>
        </p:spPr>
      </p:pic>
    </p:spTree>
    <p:extLst>
      <p:ext uri="{BB962C8B-B14F-4D97-AF65-F5344CB8AC3E}">
        <p14:creationId xmlns:p14="http://schemas.microsoft.com/office/powerpoint/2010/main" val="131473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978F09-EB1D-F2B5-40BD-618667225E8B}"/>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F73CA3AC-C665-F96B-821E-ED256E6FFCF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25250"/>
            <a:ext cx="6883250" cy="6883250"/>
          </a:xfrm>
        </p:spPr>
      </p:pic>
    </p:spTree>
    <p:extLst>
      <p:ext uri="{BB962C8B-B14F-4D97-AF65-F5344CB8AC3E}">
        <p14:creationId xmlns:p14="http://schemas.microsoft.com/office/powerpoint/2010/main" val="4167406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91577C-DAEF-2569-6F11-D664AEFD4C59}"/>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5C6666FA-0A13-E312-8353-A27910AE95A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17241"/>
            <a:ext cx="6840760" cy="6840760"/>
          </a:xfrm>
        </p:spPr>
      </p:pic>
    </p:spTree>
    <p:extLst>
      <p:ext uri="{BB962C8B-B14F-4D97-AF65-F5344CB8AC3E}">
        <p14:creationId xmlns:p14="http://schemas.microsoft.com/office/powerpoint/2010/main" val="2135608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4EC267-3B92-39AC-9F17-AED5EAE71354}"/>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7A991E08-AF6A-7729-BBE4-A5E275F0D67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25250"/>
            <a:ext cx="6696744" cy="6696744"/>
          </a:xfrm>
        </p:spPr>
      </p:pic>
    </p:spTree>
    <p:extLst>
      <p:ext uri="{BB962C8B-B14F-4D97-AF65-F5344CB8AC3E}">
        <p14:creationId xmlns:p14="http://schemas.microsoft.com/office/powerpoint/2010/main" val="3905567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4040950-144D-8A98-C1DA-68B164A4728E}"/>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3031CCC8-5748-8AD4-37D1-81274B15F55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262782"/>
            <a:ext cx="6478586" cy="6478586"/>
          </a:xfrm>
        </p:spPr>
      </p:pic>
    </p:spTree>
    <p:extLst>
      <p:ext uri="{BB962C8B-B14F-4D97-AF65-F5344CB8AC3E}">
        <p14:creationId xmlns:p14="http://schemas.microsoft.com/office/powerpoint/2010/main" val="2994569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CA02E7-8907-9EFF-5CA3-D8869604C931}"/>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0A202164-9C77-FF8C-69CD-B4C2D7FF94C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25250"/>
            <a:ext cx="6883250" cy="6883250"/>
          </a:xfrm>
        </p:spPr>
      </p:pic>
    </p:spTree>
    <p:extLst>
      <p:ext uri="{BB962C8B-B14F-4D97-AF65-F5344CB8AC3E}">
        <p14:creationId xmlns:p14="http://schemas.microsoft.com/office/powerpoint/2010/main" val="2828308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374B59-691C-CCBA-7DD3-3E9F8DF17C90}"/>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DA301866-D45E-0EBB-0FCE-0C5800F7BA13}"/>
              </a:ext>
            </a:extLst>
          </p:cNvPr>
          <p:cNvSpPr>
            <a:spLocks noGrp="1"/>
          </p:cNvSpPr>
          <p:nvPr>
            <p:ph idx="1"/>
          </p:nvPr>
        </p:nvSpPr>
        <p:spPr>
          <a:xfrm>
            <a:off x="457200" y="404664"/>
            <a:ext cx="8229600" cy="5721499"/>
          </a:xfrm>
        </p:spPr>
        <p:txBody>
          <a:bodyPr>
            <a:normAutofit fontScale="62500" lnSpcReduction="20000"/>
          </a:bodyPr>
          <a:lstStyle/>
          <a:p>
            <a:pPr marL="0" indent="0">
              <a:buNone/>
            </a:pPr>
            <a:r>
              <a:rPr lang="ru-RU"/>
              <a:t>	Коллекционирование </a:t>
            </a:r>
            <a:r>
              <a:rPr lang="ru-RU" dirty="0"/>
              <a:t>новогодних игрушек востребовано из-за общей</a:t>
            </a:r>
          </a:p>
          <a:p>
            <a:pPr marL="0" indent="0">
              <a:buNone/>
            </a:pPr>
            <a:r>
              <a:rPr lang="ru-RU" dirty="0"/>
              <a:t>моды на </a:t>
            </a:r>
            <a:r>
              <a:rPr lang="ru-RU" dirty="0" err="1"/>
              <a:t>ретростиль</a:t>
            </a:r>
            <a:r>
              <a:rPr lang="ru-RU" dirty="0"/>
              <a:t>, а также потому, что, как и любые антикварные</a:t>
            </a:r>
          </a:p>
          <a:p>
            <a:pPr marL="0" indent="0">
              <a:buNone/>
            </a:pPr>
            <a:r>
              <a:rPr lang="ru-RU" dirty="0"/>
              <a:t>предметы, они свидетели своего времени, в которых отражаются</a:t>
            </a:r>
          </a:p>
          <a:p>
            <a:pPr marL="0" indent="0">
              <a:buNone/>
            </a:pPr>
            <a:r>
              <a:rPr lang="ru-RU" dirty="0"/>
              <a:t>события истории. Как только любимые новогодние игрушки</a:t>
            </a:r>
          </a:p>
          <a:p>
            <a:pPr marL="0" indent="0">
              <a:buNone/>
            </a:pPr>
            <a:r>
              <a:rPr lang="ru-RU" dirty="0"/>
              <a:t>распакованы из своих коробок и повешены на ёлку, в мыслях</a:t>
            </a:r>
          </a:p>
          <a:p>
            <a:pPr marL="0" indent="0">
              <a:buNone/>
            </a:pPr>
            <a:r>
              <a:rPr lang="ru-RU" dirty="0"/>
              <a:t>появляются далёкие воспоминания, и возрождается в нас радость</a:t>
            </a:r>
          </a:p>
          <a:p>
            <a:pPr marL="0" indent="0">
              <a:buNone/>
            </a:pPr>
            <a:r>
              <a:rPr lang="ru-RU" dirty="0"/>
              <a:t>былого Рождества. Также с помощью новогодних игрушек мы</a:t>
            </a:r>
          </a:p>
          <a:p>
            <a:pPr marL="0" indent="0">
              <a:buNone/>
            </a:pPr>
            <a:r>
              <a:rPr lang="ru-RU" dirty="0"/>
              <a:t>передаём каждому следующему поколению наши традиции</a:t>
            </a:r>
          </a:p>
          <a:p>
            <a:pPr marL="0" indent="0">
              <a:buNone/>
            </a:pPr>
            <a:r>
              <a:rPr lang="ru-RU" dirty="0"/>
              <a:t>праздника. Игрушки довольно часто являются объектом для</a:t>
            </a:r>
          </a:p>
          <a:p>
            <a:pPr marL="0" indent="0">
              <a:buNone/>
            </a:pPr>
            <a:r>
              <a:rPr lang="ru-RU" dirty="0"/>
              <a:t>коллекционирования не только у детей, а даже и у взрослых.</a:t>
            </a:r>
          </a:p>
          <a:p>
            <a:pPr marL="0" indent="0">
              <a:buNone/>
            </a:pPr>
            <a:r>
              <a:rPr lang="ru-RU" dirty="0"/>
              <a:t>	Собирать можно самые различные игрушки.</a:t>
            </a:r>
          </a:p>
          <a:p>
            <a:pPr marL="0" indent="0">
              <a:buNone/>
            </a:pPr>
            <a:r>
              <a:rPr lang="ru-RU" dirty="0"/>
              <a:t>	Детское коллекционирование лишь внешне кажется бесконечно</a:t>
            </a:r>
          </a:p>
          <a:p>
            <a:pPr marL="0" indent="0">
              <a:buNone/>
            </a:pPr>
            <a:r>
              <a:rPr lang="ru-RU" dirty="0"/>
              <a:t>далеким занятием от научно-исследовательской практики взрослого.</a:t>
            </a:r>
          </a:p>
          <a:p>
            <a:pPr marL="0" indent="0">
              <a:buNone/>
            </a:pPr>
            <a:r>
              <a:rPr lang="ru-RU" dirty="0"/>
              <a:t>	Однако, механизм коллекционирования – есть механизм создания</a:t>
            </a:r>
          </a:p>
          <a:p>
            <a:pPr marL="0" indent="0">
              <a:buNone/>
            </a:pPr>
            <a:r>
              <a:rPr lang="ru-RU" dirty="0"/>
              <a:t>описательных теорий. В любом случае, увлечение</a:t>
            </a:r>
          </a:p>
          <a:p>
            <a:pPr marL="0" indent="0">
              <a:buNone/>
            </a:pPr>
            <a:r>
              <a:rPr lang="ru-RU" dirty="0"/>
              <a:t>коллекционированием не только расширяет кругозор, но и</a:t>
            </a:r>
          </a:p>
          <a:p>
            <a:pPr marL="0" indent="0">
              <a:buNone/>
            </a:pPr>
            <a:r>
              <a:rPr lang="ru-RU" dirty="0"/>
              <a:t>формирует культурный и интеллектуальный круг интересов ребенка.</a:t>
            </a:r>
          </a:p>
        </p:txBody>
      </p:sp>
    </p:spTree>
    <p:extLst>
      <p:ext uri="{BB962C8B-B14F-4D97-AF65-F5344CB8AC3E}">
        <p14:creationId xmlns:p14="http://schemas.microsoft.com/office/powerpoint/2010/main" val="3192878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4" y="0"/>
            <a:ext cx="8229600" cy="1143000"/>
          </a:xfrm>
        </p:spPr>
        <p:txBody>
          <a:bodyPr/>
          <a:lstStyle/>
          <a:p>
            <a:r>
              <a:rPr lang="ru-RU" b="1" dirty="0"/>
              <a:t>Актуальность</a:t>
            </a:r>
          </a:p>
        </p:txBody>
      </p:sp>
      <p:sp>
        <p:nvSpPr>
          <p:cNvPr id="5" name="Объект 4"/>
          <p:cNvSpPr>
            <a:spLocks noGrp="1"/>
          </p:cNvSpPr>
          <p:nvPr>
            <p:ph idx="1"/>
          </p:nvPr>
        </p:nvSpPr>
        <p:spPr>
          <a:xfrm>
            <a:off x="457200" y="1484784"/>
            <a:ext cx="8229600" cy="4641379"/>
          </a:xfrm>
        </p:spPr>
        <p:txBody>
          <a:bodyPr>
            <a:normAutofit fontScale="92500"/>
          </a:bodyPr>
          <a:lstStyle/>
          <a:p>
            <a:pPr marL="0" indent="0" algn="just">
              <a:buNone/>
            </a:pPr>
            <a:r>
              <a:rPr lang="ru-RU" dirty="0"/>
              <a:t>	</a:t>
            </a:r>
            <a:r>
              <a:rPr lang="ru-RU" sz="3600" dirty="0"/>
              <a:t>Тяга к собирательству заложена в детях самой природой. Познавая мир, они приносят домой, в детский сад все, что их заинтересовало: листики, камушки, стеклышки, ракушки, крышечки, пуговицы и прочие всякие вещи, также нужные с точки зрения ребенка. С такого невинного собирательства начинается полезное во всех отношениях дело – коллекционирование.</a:t>
            </a:r>
          </a:p>
        </p:txBody>
      </p:sp>
    </p:spTree>
    <p:extLst>
      <p:ext uri="{BB962C8B-B14F-4D97-AF65-F5344CB8AC3E}">
        <p14:creationId xmlns:p14="http://schemas.microsoft.com/office/powerpoint/2010/main" val="2099800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BA3B8D-F43D-3BA7-8732-4347C8B55653}"/>
              </a:ext>
            </a:extLst>
          </p:cNvPr>
          <p:cNvSpPr>
            <a:spLocks noGrp="1"/>
          </p:cNvSpPr>
          <p:nvPr>
            <p:ph type="title"/>
          </p:nvPr>
        </p:nvSpPr>
        <p:spPr>
          <a:xfrm>
            <a:off x="457200" y="475891"/>
            <a:ext cx="8229600" cy="1143000"/>
          </a:xfrm>
        </p:spPr>
        <p:txBody>
          <a:bodyPr>
            <a:normAutofit fontScale="90000"/>
          </a:bodyPr>
          <a:lstStyle/>
          <a:p>
            <a:r>
              <a:rPr lang="ru-RU" dirty="0"/>
              <a:t>ЯНВАРЬ. Коллекционирование наклеек из любимого детского мультика.</a:t>
            </a:r>
          </a:p>
        </p:txBody>
      </p:sp>
      <p:pic>
        <p:nvPicPr>
          <p:cNvPr id="5" name="Объект 4">
            <a:extLst>
              <a:ext uri="{FF2B5EF4-FFF2-40B4-BE49-F238E27FC236}">
                <a16:creationId xmlns:a16="http://schemas.microsoft.com/office/drawing/2014/main" id="{D4C4D49A-B37B-398A-9B76-14DBFBB684F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988840"/>
            <a:ext cx="3394472" cy="4525963"/>
          </a:xfrm>
        </p:spPr>
      </p:pic>
      <p:pic>
        <p:nvPicPr>
          <p:cNvPr id="7" name="Рисунок 6">
            <a:extLst>
              <a:ext uri="{FF2B5EF4-FFF2-40B4-BE49-F238E27FC236}">
                <a16:creationId xmlns:a16="http://schemas.microsoft.com/office/drawing/2014/main" id="{DD523EA4-17C4-457C-17E5-550F1A8B2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9777" y="1889448"/>
            <a:ext cx="3726414" cy="4968552"/>
          </a:xfrm>
          <a:prstGeom prst="rect">
            <a:avLst/>
          </a:prstGeom>
        </p:spPr>
      </p:pic>
    </p:spTree>
    <p:extLst>
      <p:ext uri="{BB962C8B-B14F-4D97-AF65-F5344CB8AC3E}">
        <p14:creationId xmlns:p14="http://schemas.microsoft.com/office/powerpoint/2010/main" val="3880206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9612B95-6DE0-9874-43AA-594460D47918}"/>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9176C8EB-A8BA-1ED3-57CE-23A36B00ACF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2253" y="836712"/>
            <a:ext cx="5919493" cy="5438534"/>
          </a:xfrm>
        </p:spPr>
      </p:pic>
    </p:spTree>
    <p:extLst>
      <p:ext uri="{BB962C8B-B14F-4D97-AF65-F5344CB8AC3E}">
        <p14:creationId xmlns:p14="http://schemas.microsoft.com/office/powerpoint/2010/main" val="1685473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C3C121-9958-E6B2-B451-730B2FFA261C}"/>
              </a:ext>
            </a:extLst>
          </p:cNvPr>
          <p:cNvSpPr>
            <a:spLocks noGrp="1"/>
          </p:cNvSpPr>
          <p:nvPr>
            <p:ph type="title"/>
          </p:nvPr>
        </p:nvSpPr>
        <p:spPr/>
        <p:txBody>
          <a:bodyPr/>
          <a:lstStyle/>
          <a:p>
            <a:r>
              <a:rPr lang="ru-RU" dirty="0"/>
              <a:t>Коллекционирование «Гжель»</a:t>
            </a:r>
          </a:p>
        </p:txBody>
      </p:sp>
      <p:sp>
        <p:nvSpPr>
          <p:cNvPr id="3" name="Объект 2">
            <a:extLst>
              <a:ext uri="{FF2B5EF4-FFF2-40B4-BE49-F238E27FC236}">
                <a16:creationId xmlns:a16="http://schemas.microsoft.com/office/drawing/2014/main" id="{9804038E-4100-852D-705E-191A97A077F4}"/>
              </a:ext>
            </a:extLst>
          </p:cNvPr>
          <p:cNvSpPr>
            <a:spLocks noGrp="1"/>
          </p:cNvSpPr>
          <p:nvPr>
            <p:ph idx="1"/>
          </p:nvPr>
        </p:nvSpPr>
        <p:spPr/>
        <p:txBody>
          <a:bodyPr>
            <a:normAutofit fontScale="47500" lnSpcReduction="20000"/>
          </a:bodyPr>
          <a:lstStyle/>
          <a:p>
            <a:r>
              <a:rPr lang="ru-RU" b="1" i="0" dirty="0">
                <a:solidFill>
                  <a:srgbClr val="000000"/>
                </a:solidFill>
                <a:effectLst/>
                <a:latin typeface="Helvetica Neue"/>
              </a:rPr>
              <a:t>Цель проекта: </a:t>
            </a:r>
            <a:r>
              <a:rPr lang="ru-RU" b="0" i="0" dirty="0">
                <a:solidFill>
                  <a:srgbClr val="000000"/>
                </a:solidFill>
                <a:effectLst/>
                <a:latin typeface="Helvetica Neue"/>
              </a:rPr>
              <a:t>Приобщение детей истокам народно - прикладного искусства с целью развития познавательного интереса у воспитанников.</a:t>
            </a:r>
            <a:br>
              <a:rPr lang="ru-RU" dirty="0"/>
            </a:br>
            <a:r>
              <a:rPr lang="ru-RU" b="1" i="0" dirty="0">
                <a:solidFill>
                  <a:srgbClr val="000000"/>
                </a:solidFill>
                <a:effectLst/>
                <a:latin typeface="Helvetica Neue"/>
              </a:rPr>
              <a:t>Задачи:</a:t>
            </a:r>
            <a:br>
              <a:rPr lang="ru-RU" dirty="0"/>
            </a:br>
            <a:r>
              <a:rPr lang="ru-RU" b="0" i="0" dirty="0">
                <a:solidFill>
                  <a:srgbClr val="000000"/>
                </a:solidFill>
                <a:effectLst/>
                <a:latin typeface="Helvetica Neue"/>
              </a:rPr>
              <a:t>- Формировать нравственно-эстетическую отзывчивость на красоту произведений народного искусства.</a:t>
            </a:r>
            <a:br>
              <a:rPr lang="ru-RU" dirty="0"/>
            </a:br>
            <a:r>
              <a:rPr lang="ru-RU" b="0" i="0" dirty="0">
                <a:solidFill>
                  <a:srgbClr val="000000"/>
                </a:solidFill>
                <a:effectLst/>
                <a:latin typeface="Helvetica Neue"/>
              </a:rPr>
              <a:t>- Развивать у детей интерес к народному промыслу - декоративно-прикладному искусству.</a:t>
            </a:r>
            <a:br>
              <a:rPr lang="ru-RU" dirty="0"/>
            </a:br>
            <a:r>
              <a:rPr lang="ru-RU" b="0" i="0" dirty="0">
                <a:solidFill>
                  <a:srgbClr val="000000"/>
                </a:solidFill>
                <a:effectLst/>
                <a:latin typeface="Helvetica Neue"/>
              </a:rPr>
              <a:t>- Развивать художественный вкус.</a:t>
            </a:r>
            <a:br>
              <a:rPr lang="ru-RU" dirty="0"/>
            </a:br>
            <a:r>
              <a:rPr lang="ru-RU" b="0" i="0" dirty="0">
                <a:solidFill>
                  <a:srgbClr val="000000"/>
                </a:solidFill>
                <a:effectLst/>
                <a:latin typeface="Helvetica Neue"/>
              </a:rPr>
              <a:t>- Развивать творческие способности у детей в процессе реализации проекта.</a:t>
            </a:r>
            <a:br>
              <a:rPr lang="ru-RU" dirty="0"/>
            </a:br>
            <a:r>
              <a:rPr lang="ru-RU" b="0" i="0" dirty="0">
                <a:solidFill>
                  <a:srgbClr val="000000"/>
                </a:solidFill>
                <a:effectLst/>
                <a:latin typeface="Helvetica Neue"/>
              </a:rPr>
              <a:t>- Совершенствовать умения выделять традиционные особенности росписи: белый фон и сине-голубой рисунок.</a:t>
            </a:r>
            <a:br>
              <a:rPr lang="ru-RU" dirty="0"/>
            </a:br>
            <a:r>
              <a:rPr lang="ru-RU" b="0" i="0" dirty="0">
                <a:solidFill>
                  <a:srgbClr val="000000"/>
                </a:solidFill>
                <a:effectLst/>
                <a:latin typeface="Helvetica Neue"/>
              </a:rPr>
              <a:t>- Воспитывать уважение к культуре русского народа через приобщение к декоративно-прикладному искусству.</a:t>
            </a:r>
            <a:br>
              <a:rPr lang="ru-RU" dirty="0"/>
            </a:br>
            <a:r>
              <a:rPr lang="ru-RU" b="0" i="0" dirty="0">
                <a:solidFill>
                  <a:srgbClr val="000000"/>
                </a:solidFill>
                <a:effectLst/>
                <a:latin typeface="Helvetica Neue"/>
              </a:rPr>
              <a:t>- Воспитывать у детей эмоциональную отзывчивость.</a:t>
            </a:r>
            <a:br>
              <a:rPr lang="ru-RU" dirty="0"/>
            </a:br>
            <a:r>
              <a:rPr lang="ru-RU" b="0" i="0" dirty="0">
                <a:solidFill>
                  <a:srgbClr val="000000"/>
                </a:solidFill>
                <a:effectLst/>
                <a:latin typeface="Helvetica Neue"/>
              </a:rPr>
              <a:t>- Обогатить предметно-развивающую среду.</a:t>
            </a:r>
            <a:br>
              <a:rPr lang="ru-RU" dirty="0"/>
            </a:br>
            <a:r>
              <a:rPr lang="ru-RU" b="0" i="0" dirty="0">
                <a:solidFill>
                  <a:srgbClr val="000000"/>
                </a:solidFill>
                <a:effectLst/>
                <a:latin typeface="Helvetica Neue"/>
              </a:rPr>
              <a:t>- Обогатить воспитательно-образовательный процесс новыми формами.</a:t>
            </a:r>
            <a:br>
              <a:rPr lang="ru-RU" dirty="0"/>
            </a:br>
            <a:r>
              <a:rPr lang="ru-RU" b="0" i="0" dirty="0">
                <a:solidFill>
                  <a:srgbClr val="000000"/>
                </a:solidFill>
                <a:effectLst/>
                <a:latin typeface="Helvetica Neue"/>
              </a:rPr>
              <a:t>- Привлечь к сотрудничеству родителей и воспитанников к реализации проекта и сбору экспонатов для мини-музея «Сказочная гжель»</a:t>
            </a:r>
            <a:endParaRPr lang="ru-RU" dirty="0"/>
          </a:p>
        </p:txBody>
      </p:sp>
    </p:spTree>
    <p:extLst>
      <p:ext uri="{BB962C8B-B14F-4D97-AF65-F5344CB8AC3E}">
        <p14:creationId xmlns:p14="http://schemas.microsoft.com/office/powerpoint/2010/main" val="1684410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4F342E-28E8-4FE7-9268-90A9224FDC02}"/>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AD94B1F4-A992-0EF7-85A9-895E9028086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0640" y="476672"/>
            <a:ext cx="2334518" cy="5184576"/>
          </a:xfrm>
        </p:spPr>
      </p:pic>
      <p:pic>
        <p:nvPicPr>
          <p:cNvPr id="7" name="Рисунок 6">
            <a:extLst>
              <a:ext uri="{FF2B5EF4-FFF2-40B4-BE49-F238E27FC236}">
                <a16:creationId xmlns:a16="http://schemas.microsoft.com/office/drawing/2014/main" id="{2912E86D-A7E1-E475-7E1E-4132559AA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4836" y="382352"/>
            <a:ext cx="2743698" cy="6093296"/>
          </a:xfrm>
          <a:prstGeom prst="rect">
            <a:avLst/>
          </a:prstGeom>
        </p:spPr>
      </p:pic>
      <p:pic>
        <p:nvPicPr>
          <p:cNvPr id="9" name="Рисунок 8">
            <a:extLst>
              <a:ext uri="{FF2B5EF4-FFF2-40B4-BE49-F238E27FC236}">
                <a16:creationId xmlns:a16="http://schemas.microsoft.com/office/drawing/2014/main" id="{3B0EEC32-3B48-5136-7019-F90B81CE20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3407" y="277962"/>
            <a:ext cx="2873393" cy="6381328"/>
          </a:xfrm>
          <a:prstGeom prst="rect">
            <a:avLst/>
          </a:prstGeom>
        </p:spPr>
      </p:pic>
    </p:spTree>
    <p:extLst>
      <p:ext uri="{BB962C8B-B14F-4D97-AF65-F5344CB8AC3E}">
        <p14:creationId xmlns:p14="http://schemas.microsoft.com/office/powerpoint/2010/main" val="3984220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990A2B-E5D6-BD7B-8EBA-5ED7AED9A78B}"/>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71531E15-8C3C-D86B-522E-8DFC178EE0E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322437"/>
            <a:ext cx="2819178" cy="6260925"/>
          </a:xfrm>
        </p:spPr>
      </p:pic>
      <p:pic>
        <p:nvPicPr>
          <p:cNvPr id="7" name="Рисунок 6">
            <a:extLst>
              <a:ext uri="{FF2B5EF4-FFF2-40B4-BE49-F238E27FC236}">
                <a16:creationId xmlns:a16="http://schemas.microsoft.com/office/drawing/2014/main" id="{A82984B8-6267-5743-B7A2-A737C2D40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23899"/>
            <a:ext cx="3088030" cy="6858000"/>
          </a:xfrm>
          <a:prstGeom prst="rect">
            <a:avLst/>
          </a:prstGeom>
        </p:spPr>
      </p:pic>
    </p:spTree>
    <p:extLst>
      <p:ext uri="{BB962C8B-B14F-4D97-AF65-F5344CB8AC3E}">
        <p14:creationId xmlns:p14="http://schemas.microsoft.com/office/powerpoint/2010/main" val="935815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F10A99-F161-F262-F332-D1930DBA985F}"/>
              </a:ext>
            </a:extLst>
          </p:cNvPr>
          <p:cNvSpPr>
            <a:spLocks noGrp="1"/>
          </p:cNvSpPr>
          <p:nvPr>
            <p:ph type="title"/>
          </p:nvPr>
        </p:nvSpPr>
        <p:spPr>
          <a:xfrm>
            <a:off x="457200" y="274638"/>
            <a:ext cx="8229600" cy="634082"/>
          </a:xfrm>
        </p:spPr>
        <p:txBody>
          <a:bodyPr>
            <a:normAutofit fontScale="90000"/>
          </a:bodyPr>
          <a:lstStyle/>
          <a:p>
            <a:r>
              <a:rPr lang="ru-RU" dirty="0"/>
              <a:t>Коллекционирование камней</a:t>
            </a:r>
          </a:p>
        </p:txBody>
      </p:sp>
      <p:sp>
        <p:nvSpPr>
          <p:cNvPr id="3" name="Объект 2">
            <a:extLst>
              <a:ext uri="{FF2B5EF4-FFF2-40B4-BE49-F238E27FC236}">
                <a16:creationId xmlns:a16="http://schemas.microsoft.com/office/drawing/2014/main" id="{25474F92-725A-085A-7FD1-AC723EB565DD}"/>
              </a:ext>
            </a:extLst>
          </p:cNvPr>
          <p:cNvSpPr>
            <a:spLocks noGrp="1"/>
          </p:cNvSpPr>
          <p:nvPr>
            <p:ph idx="1"/>
          </p:nvPr>
        </p:nvSpPr>
        <p:spPr>
          <a:xfrm>
            <a:off x="113527" y="1166018"/>
            <a:ext cx="4762872" cy="4783262"/>
          </a:xfrm>
        </p:spPr>
        <p:txBody>
          <a:bodyPr>
            <a:normAutofit fontScale="70000" lnSpcReduction="20000"/>
          </a:bodyPr>
          <a:lstStyle/>
          <a:p>
            <a:pPr algn="l"/>
            <a:r>
              <a:rPr lang="ru-RU" b="1" i="0" dirty="0">
                <a:solidFill>
                  <a:srgbClr val="000000"/>
                </a:solidFill>
                <a:effectLst/>
                <a:latin typeface="OpenSans"/>
              </a:rPr>
              <a:t>Цель:</a:t>
            </a:r>
            <a:r>
              <a:rPr lang="ru-RU" b="0" i="0" dirty="0">
                <a:solidFill>
                  <a:srgbClr val="000000"/>
                </a:solidFill>
                <a:effectLst/>
                <a:latin typeface="OpenSans"/>
              </a:rPr>
              <a:t> расширять представления детей о свойствах камней, учить классифицировать камни по их внешнему виду.</a:t>
            </a:r>
          </a:p>
          <a:p>
            <a:pPr algn="l"/>
            <a:r>
              <a:rPr lang="ru-RU" b="1" i="0" dirty="0">
                <a:solidFill>
                  <a:srgbClr val="000000"/>
                </a:solidFill>
                <a:effectLst/>
                <a:latin typeface="OpenSans"/>
              </a:rPr>
              <a:t>Задачи</a:t>
            </a:r>
            <a:r>
              <a:rPr lang="ru-RU" b="0" i="0" dirty="0">
                <a:solidFill>
                  <a:srgbClr val="000000"/>
                </a:solidFill>
                <a:effectLst/>
                <a:latin typeface="OpenSans"/>
              </a:rPr>
              <a:t>:</a:t>
            </a:r>
          </a:p>
          <a:p>
            <a:pPr algn="l"/>
            <a:r>
              <a:rPr lang="ru-RU" b="1" i="0" dirty="0">
                <a:solidFill>
                  <a:srgbClr val="000000"/>
                </a:solidFill>
                <a:effectLst/>
                <a:latin typeface="OpenSans"/>
              </a:rPr>
              <a:t>Обучающие:</a:t>
            </a:r>
            <a:endParaRPr lang="ru-RU" b="0" i="0" dirty="0">
              <a:solidFill>
                <a:srgbClr val="000000"/>
              </a:solidFill>
              <a:effectLst/>
              <a:latin typeface="OpenSans"/>
            </a:endParaRPr>
          </a:p>
          <a:p>
            <a:pPr algn="l"/>
            <a:r>
              <a:rPr lang="ru-RU" b="0" i="0" dirty="0">
                <a:solidFill>
                  <a:srgbClr val="000000"/>
                </a:solidFill>
                <a:effectLst/>
                <a:latin typeface="OpenSans"/>
              </a:rPr>
              <a:t>Развивать познавательную активность, наблюдательность, умение анализировать, сравнивать, обобщать посредством собирания коллекции и ее описания.</a:t>
            </a:r>
          </a:p>
          <a:p>
            <a:pPr algn="l"/>
            <a:r>
              <a:rPr lang="ru-RU" b="0" i="0" dirty="0">
                <a:solidFill>
                  <a:srgbClr val="000000"/>
                </a:solidFill>
                <a:effectLst/>
                <a:latin typeface="OpenSans"/>
              </a:rPr>
              <a:t>Продолжать знакомить детей с разнообразием камней, их свойствами,</a:t>
            </a:r>
          </a:p>
          <a:p>
            <a:pPr algn="l"/>
            <a:r>
              <a:rPr lang="ru-RU" b="0" i="0" dirty="0">
                <a:solidFill>
                  <a:srgbClr val="000000"/>
                </a:solidFill>
                <a:effectLst/>
                <a:latin typeface="OpenSans"/>
              </a:rPr>
              <a:t>особенностями.</a:t>
            </a:r>
          </a:p>
          <a:p>
            <a:endParaRPr lang="ru-RU" dirty="0"/>
          </a:p>
        </p:txBody>
      </p:sp>
      <p:pic>
        <p:nvPicPr>
          <p:cNvPr id="5" name="Рисунок 4">
            <a:extLst>
              <a:ext uri="{FF2B5EF4-FFF2-40B4-BE49-F238E27FC236}">
                <a16:creationId xmlns:a16="http://schemas.microsoft.com/office/drawing/2014/main" id="{2EA3021D-1A1D-9FF6-59D4-7B2014546EBC}"/>
              </a:ext>
            </a:extLst>
          </p:cNvPr>
          <p:cNvPicPr>
            <a:picLocks noChangeAspect="1"/>
          </p:cNvPicPr>
          <p:nvPr/>
        </p:nvPicPr>
        <p:blipFill rotWithShape="1">
          <a:blip r:embed="rId2">
            <a:extLst>
              <a:ext uri="{28A0092B-C50C-407E-A947-70E740481C1C}">
                <a14:useLocalDpi xmlns:a14="http://schemas.microsoft.com/office/drawing/2010/main" val="0"/>
              </a:ext>
            </a:extLst>
          </a:blip>
          <a:srcRect t="13250" b="13250"/>
          <a:stretch/>
        </p:blipFill>
        <p:spPr>
          <a:xfrm>
            <a:off x="4856904" y="1037369"/>
            <a:ext cx="3855697" cy="5040560"/>
          </a:xfrm>
          <a:prstGeom prst="rect">
            <a:avLst/>
          </a:prstGeom>
        </p:spPr>
      </p:pic>
    </p:spTree>
    <p:extLst>
      <p:ext uri="{BB962C8B-B14F-4D97-AF65-F5344CB8AC3E}">
        <p14:creationId xmlns:p14="http://schemas.microsoft.com/office/powerpoint/2010/main" val="2778929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D96FE11-3E79-3255-08CC-45BF46C4A772}"/>
              </a:ext>
            </a:extLst>
          </p:cNvPr>
          <p:cNvSpPr>
            <a:spLocks noGrp="1"/>
          </p:cNvSpPr>
          <p:nvPr>
            <p:ph idx="1"/>
          </p:nvPr>
        </p:nvSpPr>
        <p:spPr>
          <a:xfrm>
            <a:off x="251520" y="116632"/>
            <a:ext cx="8435280" cy="6009531"/>
          </a:xfrm>
        </p:spPr>
        <p:txBody>
          <a:bodyPr>
            <a:noAutofit/>
          </a:bodyPr>
          <a:lstStyle/>
          <a:p>
            <a:pPr marL="594360" marR="594360" algn="l" rtl="0"/>
            <a:r>
              <a:rPr lang="ru-RU" sz="1200" b="1" i="1" dirty="0">
                <a:solidFill>
                  <a:srgbClr val="4F81BD"/>
                </a:solidFill>
                <a:effectLst/>
                <a:latin typeface="Calibri" panose="020F0502020204030204" pitchFamily="34" charset="0"/>
              </a:rPr>
              <a:t>Экспериментирование (классификация камней по разным признакам, выяснение их свойств и особенностей)</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Задание  1. Какими бывают камешки? Рассмотреть их внимательно, найти самый большой и самый маленький. Обосновать свое мнение.</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Задание 2.Закрыть глаза и на ощупь выбрать самый круглый камешек, потом самый неровный. Внимательно рассмотреть самый круглый морской камешек. Он называется галькой. Как дети думают, почему у него нет острых углов? А раньше были?  Можно взять несколько камешков в ладошки и потрясти их. Чувствуешь, как они ударяются друг от друга. Эти камешки из моря. Вода двигает камни, ударяет их друг о друга, еще они трутся о песок. Острые углы постепенно исчезают, камешек становится округлым.</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Задание 3. Рассмотреть камешек через лупу. Кто, что видит (кристаллики, трещины, узоры..)</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Задание 4. В одну руку взять камешек, в другую пластилин. Сжать обе ладошки. Сравнить, что произошло с камешком, а что – с пластилином. Почему? Камешек твердый, тверже пластилина. Попробуем постучать комочком пластилина о камень и двумя камнями друг о друга. В чем разница?</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Задание 5. Попробуем что-нибудь нацарапать на камешке монеткой или другим твердым предметом. Что получается? Можно посмотреть через лупу. Почему говорят: «твердый как камень», «стоит как каменный»?</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Задание 6. Что будет, если мы положим камешек в воду? (пусть ребенок сформулирует свою гипотезу). Он утонет или будет плавать? Бросим камешек в воду и будем наблюдать, что происходит (на воде образуются круги). Может ли камешек плавать? Возьмем кусочек гранита и окатыш керамзита, сравним их по массе, затем опустим одновременно в миску с водой. Что произошло с каждым из них? Почему? Желательно, чтобы дети сами сделали вывод: в керамзите много пузырьков воздуха, поэтому он не тонет.</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Задание 7. Опустим в миску еще несколько камешков. Попробуем их на ощупь в воде и вынем. Что изменилось? Какого цвета мокрые камешки по сравнению с сухими? Какие из них красивее теперь?</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Задание 9. Каким камешком лучше всего рисовать на асфальте или фанерке? Пробуем мелом, углем, кремнем, графитом. (на прогулке).</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Задание 10. Сделаем музыкальный инструмент. Положим камушки в металлическую банку из-под кофе, плотно ее закроем. Гремучий инструмент готов. Можно менять камешки (увеличивать или уменьшать их количество, помещать камни разного размера, массы), при этом меняется звук. Как гремит один камешек? Два? Много? По такому принципу сделаны погремушки и музыкальные инструменты, например маракасы.</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Задание 11. Подобрать камешки:</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А) из которых можно воздвигнуть памятник;</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Б) сделать украшения;</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В) построить дом.</a:t>
            </a:r>
            <a:endParaRPr lang="ru-RU" sz="1200" b="0" i="0" dirty="0">
              <a:solidFill>
                <a:srgbClr val="000000"/>
              </a:solidFill>
              <a:effectLst/>
              <a:latin typeface="Arial" panose="020B0604020202020204" pitchFamily="34" charset="0"/>
            </a:endParaRPr>
          </a:p>
          <a:p>
            <a:pPr algn="l" rtl="0"/>
            <a:r>
              <a:rPr lang="ru-RU" sz="1200" b="0" i="0" dirty="0">
                <a:solidFill>
                  <a:srgbClr val="000000"/>
                </a:solidFill>
                <a:effectLst/>
                <a:latin typeface="Calibri" panose="020F0502020204030204" pitchFamily="34" charset="0"/>
              </a:rPr>
              <a:t>Объяснить свой выбор. В заключение обобщить вместе с детьми, какими бывают камни (твердые, отличаются по форме, цвету, тяжелые – тонут в воде, меняют цвет в воде).</a:t>
            </a:r>
            <a:endParaRPr lang="ru-RU" sz="1200" b="0" i="0" dirty="0">
              <a:solidFill>
                <a:srgbClr val="000000"/>
              </a:solidFill>
              <a:effectLst/>
              <a:latin typeface="Arial" panose="020B0604020202020204" pitchFamily="34" charset="0"/>
            </a:endParaRPr>
          </a:p>
          <a:p>
            <a:br>
              <a:rPr lang="ru-RU" sz="1200" dirty="0"/>
            </a:br>
            <a:endParaRPr lang="ru-RU" sz="1200" dirty="0"/>
          </a:p>
        </p:txBody>
      </p:sp>
    </p:spTree>
    <p:extLst>
      <p:ext uri="{BB962C8B-B14F-4D97-AF65-F5344CB8AC3E}">
        <p14:creationId xmlns:p14="http://schemas.microsoft.com/office/powerpoint/2010/main" val="4160676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7CF925-AC71-3B87-92F4-6644743D6F4B}"/>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E94FB139-4B3F-9E15-2BC0-D1211508479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18" y="476672"/>
            <a:ext cx="4245936" cy="5661248"/>
          </a:xfrm>
        </p:spPr>
      </p:pic>
      <p:pic>
        <p:nvPicPr>
          <p:cNvPr id="9" name="Рисунок 8">
            <a:extLst>
              <a:ext uri="{FF2B5EF4-FFF2-40B4-BE49-F238E27FC236}">
                <a16:creationId xmlns:a16="http://schemas.microsoft.com/office/drawing/2014/main" id="{FB05C09C-7B01-026C-99FF-B4810E3DC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0118" y="279167"/>
            <a:ext cx="4527648" cy="6036864"/>
          </a:xfrm>
          <a:prstGeom prst="rect">
            <a:avLst/>
          </a:prstGeom>
        </p:spPr>
      </p:pic>
    </p:spTree>
    <p:extLst>
      <p:ext uri="{BB962C8B-B14F-4D97-AF65-F5344CB8AC3E}">
        <p14:creationId xmlns:p14="http://schemas.microsoft.com/office/powerpoint/2010/main" val="2153374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67590A-0281-BB54-A985-A7734A96E869}"/>
              </a:ext>
            </a:extLst>
          </p:cNvPr>
          <p:cNvSpPr>
            <a:spLocks noGrp="1"/>
          </p:cNvSpPr>
          <p:nvPr>
            <p:ph type="title"/>
          </p:nvPr>
        </p:nvSpPr>
        <p:spPr/>
        <p:txBody>
          <a:bodyPr/>
          <a:lstStyle/>
          <a:p>
            <a:endParaRPr lang="ru-RU"/>
          </a:p>
        </p:txBody>
      </p:sp>
      <p:pic>
        <p:nvPicPr>
          <p:cNvPr id="6" name="Объект 5">
            <a:extLst>
              <a:ext uri="{FF2B5EF4-FFF2-40B4-BE49-F238E27FC236}">
                <a16:creationId xmlns:a16="http://schemas.microsoft.com/office/drawing/2014/main" id="{99587755-82CE-334D-B9E5-29B5986484A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640309" y="497309"/>
            <a:ext cx="5863381" cy="5863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894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481A24-19DE-AD4D-EAAB-2C2F71984EB9}"/>
              </a:ext>
            </a:extLst>
          </p:cNvPr>
          <p:cNvSpPr>
            <a:spLocks noGrp="1"/>
          </p:cNvSpPr>
          <p:nvPr>
            <p:ph type="title"/>
          </p:nvPr>
        </p:nvSpPr>
        <p:spPr/>
        <p:txBody>
          <a:bodyPr>
            <a:normAutofit fontScale="90000"/>
          </a:bodyPr>
          <a:lstStyle/>
          <a:p>
            <a:r>
              <a:rPr lang="ru-RU" dirty="0"/>
              <a:t>Сентябрь 2023</a:t>
            </a:r>
            <a:br>
              <a:rPr lang="ru-RU" dirty="0"/>
            </a:br>
            <a:r>
              <a:rPr lang="ru-RU" dirty="0"/>
              <a:t>Плюшевый мишка-друг</a:t>
            </a:r>
          </a:p>
        </p:txBody>
      </p:sp>
      <p:pic>
        <p:nvPicPr>
          <p:cNvPr id="5" name="Объект 4">
            <a:extLst>
              <a:ext uri="{FF2B5EF4-FFF2-40B4-BE49-F238E27FC236}">
                <a16:creationId xmlns:a16="http://schemas.microsoft.com/office/drawing/2014/main" id="{58A93BC1-50D3-AE0C-45B2-0B43378EAC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720" y="1451137"/>
            <a:ext cx="5287317" cy="5287317"/>
          </a:xfrm>
        </p:spPr>
      </p:pic>
    </p:spTree>
    <p:extLst>
      <p:ext uri="{BB962C8B-B14F-4D97-AF65-F5344CB8AC3E}">
        <p14:creationId xmlns:p14="http://schemas.microsoft.com/office/powerpoint/2010/main" val="4150551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457200" y="116632"/>
            <a:ext cx="8229600" cy="864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b="1" dirty="0"/>
              <a:t>Коллекция ракушек в группе</a:t>
            </a:r>
          </a:p>
        </p:txBody>
      </p:sp>
      <p:pic>
        <p:nvPicPr>
          <p:cNvPr id="3" name="Рисунок 2">
            <a:extLst>
              <a:ext uri="{FF2B5EF4-FFF2-40B4-BE49-F238E27FC236}">
                <a16:creationId xmlns:a16="http://schemas.microsoft.com/office/drawing/2014/main" id="{A4ADA23E-4D1A-43D3-8D6A-42082C78F9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9876" y="1417638"/>
            <a:ext cx="6804248" cy="5103186"/>
          </a:xfrm>
          <a:prstGeom prst="rect">
            <a:avLst/>
          </a:prstGeom>
        </p:spPr>
      </p:pic>
    </p:spTree>
    <p:extLst>
      <p:ext uri="{BB962C8B-B14F-4D97-AF65-F5344CB8AC3E}">
        <p14:creationId xmlns:p14="http://schemas.microsoft.com/office/powerpoint/2010/main" val="2744315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86F3D8-C801-C71A-D6FC-FE8BFAA408C0}"/>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B1DDF42E-5CCC-9C4C-B8EE-20C405C1A1A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72902"/>
            <a:ext cx="6768752" cy="6768752"/>
          </a:xfrm>
        </p:spPr>
      </p:pic>
    </p:spTree>
    <p:extLst>
      <p:ext uri="{BB962C8B-B14F-4D97-AF65-F5344CB8AC3E}">
        <p14:creationId xmlns:p14="http://schemas.microsoft.com/office/powerpoint/2010/main" val="2487066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AE9802-6099-D935-F628-10E1973D2B0D}"/>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0D415B46-A350-815B-4080-3FED4EFA70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9672" y="274638"/>
            <a:ext cx="6425455" cy="6425455"/>
          </a:xfrm>
        </p:spPr>
      </p:pic>
    </p:spTree>
    <p:extLst>
      <p:ext uri="{BB962C8B-B14F-4D97-AF65-F5344CB8AC3E}">
        <p14:creationId xmlns:p14="http://schemas.microsoft.com/office/powerpoint/2010/main" val="2951151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2CA77D-E274-30F5-CFFF-1DFF8ABD8D09}"/>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F922EA5E-6157-5CDD-1C33-02F853F9CA1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8301" y="116633"/>
            <a:ext cx="6726166" cy="6726166"/>
          </a:xfrm>
        </p:spPr>
      </p:pic>
    </p:spTree>
    <p:extLst>
      <p:ext uri="{BB962C8B-B14F-4D97-AF65-F5344CB8AC3E}">
        <p14:creationId xmlns:p14="http://schemas.microsoft.com/office/powerpoint/2010/main" val="28616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FD2F5C-3203-2137-F55B-85B59971F446}"/>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A31FED0B-7C1A-E02C-233B-0ED0FF156704}"/>
              </a:ext>
            </a:extLst>
          </p:cNvPr>
          <p:cNvSpPr>
            <a:spLocks noGrp="1"/>
          </p:cNvSpPr>
          <p:nvPr>
            <p:ph idx="1"/>
          </p:nvPr>
        </p:nvSpPr>
        <p:spPr/>
        <p:txBody>
          <a:bodyPr/>
          <a:lstStyle/>
          <a:p>
            <a:endParaRPr lang="ru-RU"/>
          </a:p>
        </p:txBody>
      </p:sp>
    </p:spTree>
    <p:extLst>
      <p:ext uri="{BB962C8B-B14F-4D97-AF65-F5344CB8AC3E}">
        <p14:creationId xmlns:p14="http://schemas.microsoft.com/office/powerpoint/2010/main" val="2971049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BD3C655-D67D-4ABF-9F26-04496282A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93673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User\Desktop\Ракушки\DSC0517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2882436"/>
            <a:ext cx="4752576" cy="377907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User\Desktop\Ракушки\DSC051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8640"/>
            <a:ext cx="4752528" cy="3929802"/>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4"/>
          <p:cNvSpPr>
            <a:spLocks noGrp="1"/>
          </p:cNvSpPr>
          <p:nvPr>
            <p:ph type="title"/>
          </p:nvPr>
        </p:nvSpPr>
        <p:spPr>
          <a:xfrm>
            <a:off x="5220072" y="274638"/>
            <a:ext cx="3466728" cy="2074242"/>
          </a:xfrm>
        </p:spPr>
        <p:txBody>
          <a:bodyPr>
            <a:normAutofit fontScale="90000"/>
          </a:bodyPr>
          <a:lstStyle/>
          <a:p>
            <a:r>
              <a:rPr lang="ru-RU" b="1" dirty="0"/>
              <a:t>Сувениры </a:t>
            </a:r>
            <a:br>
              <a:rPr lang="ru-RU" b="1" dirty="0"/>
            </a:br>
            <a:r>
              <a:rPr lang="ru-RU" b="1" dirty="0"/>
              <a:t>из</a:t>
            </a:r>
            <a:br>
              <a:rPr lang="ru-RU" b="1" dirty="0"/>
            </a:br>
            <a:r>
              <a:rPr lang="ru-RU" b="1" dirty="0"/>
              <a:t> ракушек</a:t>
            </a:r>
          </a:p>
        </p:txBody>
      </p:sp>
    </p:spTree>
    <p:extLst>
      <p:ext uri="{BB962C8B-B14F-4D97-AF65-F5344CB8AC3E}">
        <p14:creationId xmlns:p14="http://schemas.microsoft.com/office/powerpoint/2010/main" val="2015155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2090</TotalTime>
  <Words>2325</Words>
  <Application>Microsoft Office PowerPoint</Application>
  <PresentationFormat>Экран (4:3)</PresentationFormat>
  <Paragraphs>145</Paragraphs>
  <Slides>73</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73</vt:i4>
      </vt:variant>
    </vt:vector>
  </HeadingPairs>
  <TitlesOfParts>
    <vt:vector size="81" baseType="lpstr">
      <vt:lpstr>Arial</vt:lpstr>
      <vt:lpstr>Calibri</vt:lpstr>
      <vt:lpstr>Helvetica Neue</vt:lpstr>
      <vt:lpstr>KievitPro-Regular</vt:lpstr>
      <vt:lpstr>Open Sans</vt:lpstr>
      <vt:lpstr>OpenSans</vt:lpstr>
      <vt:lpstr>Times New Roman</vt:lpstr>
      <vt:lpstr>Тема Office</vt:lpstr>
      <vt:lpstr>ПРОЕКТ В СРЕДНЕЙ, СТАРШЕЙ, ПОДГОТОВИТЕЛЬНОЙ ГРУППАХ «КОЛЛЕКЦИОНИРОВАНИЕ»</vt:lpstr>
      <vt:lpstr>Презентация PowerPoint</vt:lpstr>
      <vt:lpstr>Презентация PowerPoint</vt:lpstr>
      <vt:lpstr>Презентация PowerPoint</vt:lpstr>
      <vt:lpstr>Презентация PowerPoint</vt:lpstr>
      <vt:lpstr>Актуальность</vt:lpstr>
      <vt:lpstr>Презентация PowerPoint</vt:lpstr>
      <vt:lpstr>Презентация PowerPoint</vt:lpstr>
      <vt:lpstr>Сувениры  из  ракушек</vt:lpstr>
      <vt:lpstr>Достоинства коллекционирования</vt:lpstr>
      <vt:lpstr>Ракушки Приморского края – гребешок, песчанка, устрица</vt:lpstr>
      <vt:lpstr>Ракушки Приморского края - МИДИЯ</vt:lpstr>
      <vt:lpstr>Ракушки Приморского края –  РАПАН</vt:lpstr>
      <vt:lpstr>Ракушки Приморского края - ТРУБАЧ</vt:lpstr>
      <vt:lpstr>Презентация PowerPoint</vt:lpstr>
      <vt:lpstr>ФЭМП</vt:lpstr>
      <vt:lpstr>Презентация PowerPoint</vt:lpstr>
      <vt:lpstr>Презентация PowerPoint</vt:lpstr>
      <vt:lpstr>Развитие речи</vt:lpstr>
      <vt:lpstr>Презентация PowerPoint</vt:lpstr>
      <vt:lpstr>Сенсорное развитие</vt:lpstr>
      <vt:lpstr>С утра изучаю  Большую ракушку. В неё погляжу, Приложу её к ушку. Я слышу, как тихо Шумит в ней прибой, Как шепчется ветер С морскою волной. Уже изучил её Вдоль, поперёк… Как в ней океан  Уместиться-то смог?</vt:lpstr>
      <vt:lpstr>Презентация PowerPoint</vt:lpstr>
      <vt:lpstr>Продолжение проекта «Коллекционирование»  «Моя любимая конфета»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ПУГОВИЦЫ</vt:lpstr>
      <vt:lpstr>Презентация PowerPoint</vt:lpstr>
      <vt:lpstr>Презентация PowerPoint</vt:lpstr>
      <vt:lpstr>Презентация PowerPoint</vt:lpstr>
      <vt:lpstr>Презентация PowerPoint</vt:lpstr>
      <vt:lpstr>Презентация PowerPoint</vt:lpstr>
      <vt:lpstr>ИТОГОВАЯ РАБОТА ПРОЕКТА «КОЛЛЕКЦИОНИРОВАНИЕ»</vt:lpstr>
      <vt:lpstr>Презентация PowerPoint</vt:lpstr>
      <vt:lpstr>Презентация PowerPoint</vt:lpstr>
      <vt:lpstr>Презентация PowerPoint</vt:lpstr>
      <vt:lpstr>Презентация PowerPoint</vt:lpstr>
      <vt:lpstr>КОЛЛЕКЦИОНИРОВАНИЕ  ГЕРБАРИЙ</vt:lpstr>
      <vt:lpstr>ИТОГОВЫЕ РАБОТЫ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Зима. Мы-коллекционеры ёлочных игрушек!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ЯНВАРЬ. Коллекционирование наклеек из любимого детского мультика.</vt:lpstr>
      <vt:lpstr>Презентация PowerPoint</vt:lpstr>
      <vt:lpstr>Коллекционирование «Гжель»</vt:lpstr>
      <vt:lpstr>Презентация PowerPoint</vt:lpstr>
      <vt:lpstr>Презентация PowerPoint</vt:lpstr>
      <vt:lpstr>Коллекционирование камней</vt:lpstr>
      <vt:lpstr>Презентация PowerPoint</vt:lpstr>
      <vt:lpstr>Презентация PowerPoint</vt:lpstr>
      <vt:lpstr>Презентация PowerPoint</vt:lpstr>
      <vt:lpstr>Сентябрь 2023 Плюшевый мишка-друг</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КОНХИОФИЛИЯ – коллекционирование ракушек</dc:title>
  <dc:creator>User</dc:creator>
  <cp:lastModifiedBy>Пользователь</cp:lastModifiedBy>
  <cp:revision>59</cp:revision>
  <dcterms:created xsi:type="dcterms:W3CDTF">2019-02-17T23:43:19Z</dcterms:created>
  <dcterms:modified xsi:type="dcterms:W3CDTF">2023-09-15T04:20:43Z</dcterms:modified>
</cp:coreProperties>
</file>